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598" r:id="rId2"/>
    <p:sldId id="583" r:id="rId3"/>
    <p:sldId id="644" r:id="rId4"/>
    <p:sldId id="649" r:id="rId5"/>
    <p:sldId id="650" r:id="rId6"/>
    <p:sldId id="651" r:id="rId7"/>
    <p:sldId id="652" r:id="rId8"/>
    <p:sldId id="653" r:id="rId9"/>
    <p:sldId id="654" r:id="rId10"/>
    <p:sldId id="655" r:id="rId11"/>
    <p:sldId id="656" r:id="rId12"/>
    <p:sldId id="657" r:id="rId13"/>
    <p:sldId id="658" r:id="rId14"/>
    <p:sldId id="659" r:id="rId15"/>
    <p:sldId id="660" r:id="rId16"/>
    <p:sldId id="661" r:id="rId17"/>
    <p:sldId id="662" r:id="rId18"/>
    <p:sldId id="663" r:id="rId19"/>
    <p:sldId id="628" r:id="rId20"/>
    <p:sldId id="595" r:id="rId21"/>
    <p:sldId id="629" r:id="rId22"/>
    <p:sldId id="630" r:id="rId23"/>
    <p:sldId id="631" r:id="rId24"/>
    <p:sldId id="632" r:id="rId25"/>
    <p:sldId id="642" r:id="rId26"/>
    <p:sldId id="664" r:id="rId27"/>
    <p:sldId id="643" r:id="rId28"/>
    <p:sldId id="637" r:id="rId29"/>
    <p:sldId id="634" r:id="rId30"/>
    <p:sldId id="622" r:id="rId31"/>
    <p:sldId id="633" r:id="rId32"/>
    <p:sldId id="623" r:id="rId33"/>
    <p:sldId id="635" r:id="rId34"/>
    <p:sldId id="638" r:id="rId35"/>
    <p:sldId id="665" r:id="rId36"/>
    <p:sldId id="625" r:id="rId37"/>
    <p:sldId id="624" r:id="rId38"/>
    <p:sldId id="666" r:id="rId39"/>
    <p:sldId id="668" r:id="rId40"/>
    <p:sldId id="669" r:id="rId41"/>
    <p:sldId id="639" r:id="rId42"/>
    <p:sldId id="667" r:id="rId43"/>
    <p:sldId id="640" r:id="rId44"/>
    <p:sldId id="605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B9"/>
    <a:srgbClr val="0432FF"/>
    <a:srgbClr val="00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336732-C8B6-1247-BB98-8D90FCEB993F}" v="1" dt="2021-01-12T06:42:57.855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14"/>
    <p:restoredTop sz="90355"/>
  </p:normalViewPr>
  <p:slideViewPr>
    <p:cSldViewPr snapToGrid="0" snapToObjects="1">
      <p:cViewPr varScale="1">
        <p:scale>
          <a:sx n="96" d="100"/>
          <a:sy n="96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 Z" userId="0598117016cd6850" providerId="LiveId" clId="{1E336732-C8B6-1247-BB98-8D90FCEB993F}"/>
    <pc:docChg chg="custSel modSld">
      <pc:chgData name="Q Z" userId="0598117016cd6850" providerId="LiveId" clId="{1E336732-C8B6-1247-BB98-8D90FCEB993F}" dt="2021-01-12T06:42:57.854" v="267"/>
      <pc:docMkLst>
        <pc:docMk/>
      </pc:docMkLst>
      <pc:sldChg chg="addSp">
        <pc:chgData name="Q Z" userId="0598117016cd6850" providerId="LiveId" clId="{1E336732-C8B6-1247-BB98-8D90FCEB993F}" dt="2021-01-12T06:42:57.854" v="267"/>
        <pc:sldMkLst>
          <pc:docMk/>
          <pc:sldMk cId="532418191" sldId="261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532418191" sldId="261"/>
            <ac:inkMk id="3" creationId="{A30FF634-57C9-7447-A2A9-0989AB6EC147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00450022" sldId="262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00450022" sldId="262"/>
            <ac:inkMk id="3" creationId="{60C952EA-9E65-F140-B5F4-DC99132B4E6A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495955489" sldId="264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495955489" sldId="264"/>
            <ac:inkMk id="6" creationId="{32BCD74E-1CC4-E842-8CA9-181800AB9985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3318632322" sldId="265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3318632322" sldId="265"/>
            <ac:inkMk id="4" creationId="{B8BFEC17-95EF-214A-97B0-07A7611296C6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502340965" sldId="274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502340965" sldId="274"/>
            <ac:inkMk id="5" creationId="{86494887-27ED-4E4F-AE19-1D4461D58E14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3678248846" sldId="277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3678248846" sldId="277"/>
            <ac:inkMk id="5" creationId="{EF01DF33-D127-9845-9AB3-86A8074B59B4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548179530" sldId="281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548179530" sldId="281"/>
            <ac:inkMk id="5" creationId="{FCF82DE6-E3B1-C24C-8507-9D117A6BDB32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688405579" sldId="283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688405579" sldId="283"/>
            <ac:inkMk id="4" creationId="{1EE2DC9D-3483-374E-9030-025F16FF530B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740026222" sldId="286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740026222" sldId="286"/>
            <ac:inkMk id="5" creationId="{51BFC437-AB53-E04E-B9D7-7F023A3FBEA2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144012446" sldId="295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144012446" sldId="295"/>
            <ac:inkMk id="4" creationId="{3C202D86-3016-534E-83B1-6176C2AE0675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800579994" sldId="298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800579994" sldId="298"/>
            <ac:inkMk id="3" creationId="{B1D23E70-D545-4040-85EB-59B1CFB82A4A}"/>
          </ac:inkMkLst>
        </pc:inkChg>
      </pc:sldChg>
      <pc:sldChg chg="modSp mod">
        <pc:chgData name="Q Z" userId="0598117016cd6850" providerId="LiveId" clId="{1E336732-C8B6-1247-BB98-8D90FCEB993F}" dt="2021-01-12T00:36:45.806" v="176" actId="20577"/>
        <pc:sldMkLst>
          <pc:docMk/>
          <pc:sldMk cId="1668323801" sldId="300"/>
        </pc:sldMkLst>
        <pc:spChg chg="mod">
          <ac:chgData name="Q Z" userId="0598117016cd6850" providerId="LiveId" clId="{1E336732-C8B6-1247-BB98-8D90FCEB993F}" dt="2021-01-12T00:36:45.806" v="176" actId="20577"/>
          <ac:spMkLst>
            <pc:docMk/>
            <pc:sldMk cId="1668323801" sldId="300"/>
            <ac:spMk id="3" creationId="{551CAB00-106C-FD48-80DB-4E60597D50E9}"/>
          </ac:spMkLst>
        </pc:sp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3105363865" sldId="302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3105363865" sldId="302"/>
            <ac:inkMk id="4" creationId="{8587AAA6-D756-A64B-93AF-74519FE60536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062287952" sldId="304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062287952" sldId="304"/>
            <ac:inkMk id="2" creationId="{7C6ADA49-4D6A-3340-9313-17AFD1137008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989142146" sldId="307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989142146" sldId="307"/>
            <ac:inkMk id="4" creationId="{79E07468-77F3-514C-B80C-802205A48887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3545004305" sldId="308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3545004305" sldId="308"/>
            <ac:inkMk id="4" creationId="{5C043EB2-8D58-D448-A5A6-EF951083F642}"/>
          </ac:inkMkLst>
        </pc:inkChg>
      </pc:sldChg>
      <pc:sldChg chg="addSp modSp mod">
        <pc:chgData name="Q Z" userId="0598117016cd6850" providerId="LiveId" clId="{1E336732-C8B6-1247-BB98-8D90FCEB993F}" dt="2021-01-12T06:42:57.854" v="267"/>
        <pc:sldMkLst>
          <pc:docMk/>
          <pc:sldMk cId="581332896" sldId="309"/>
        </pc:sldMkLst>
        <pc:spChg chg="mod">
          <ac:chgData name="Q Z" userId="0598117016cd6850" providerId="LiveId" clId="{1E336732-C8B6-1247-BB98-8D90FCEB993F}" dt="2021-01-12T00:40:56.082" v="266" actId="113"/>
          <ac:spMkLst>
            <pc:docMk/>
            <pc:sldMk cId="581332896" sldId="309"/>
            <ac:spMk id="3" creationId="{1B15B996-5952-CA44-90B0-02ABAA4EAC6C}"/>
          </ac:spMkLst>
        </pc:spChg>
        <pc:inkChg chg="add">
          <ac:chgData name="Q Z" userId="0598117016cd6850" providerId="LiveId" clId="{1E336732-C8B6-1247-BB98-8D90FCEB993F}" dt="2021-01-12T06:42:57.854" v="267"/>
          <ac:inkMkLst>
            <pc:docMk/>
            <pc:sldMk cId="581332896" sldId="309"/>
            <ac:inkMk id="4" creationId="{B47DC87F-0A15-2342-BA53-E570C6B9257C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758662977" sldId="313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758662977" sldId="313"/>
            <ac:inkMk id="6" creationId="{236CEAF4-9349-8C43-97FA-E755F87043D3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806699933" sldId="314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806699933" sldId="314"/>
            <ac:inkMk id="4" creationId="{824F5F81-9516-B84B-85A3-183C8C8282B0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690263055" sldId="315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690263055" sldId="315"/>
            <ac:inkMk id="6" creationId="{1D5ABB7D-7DB8-0242-92E5-1AC09ED25904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938421699" sldId="320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938421699" sldId="320"/>
            <ac:inkMk id="4" creationId="{F6C17624-A201-7443-A1EF-5BEF317DC94F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08173595" sldId="321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08173595" sldId="321"/>
            <ac:inkMk id="5" creationId="{50BE96FE-AAC5-B447-9208-F7FE53F6A0B9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82143924" sldId="322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82143924" sldId="322"/>
            <ac:inkMk id="4" creationId="{F0D28E15-1894-8146-8F56-660176DCC755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207180606" sldId="323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207180606" sldId="323"/>
            <ac:inkMk id="5" creationId="{D1CB38B3-DBF0-1043-9BE1-8314B02773AE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223405279" sldId="327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223405279" sldId="327"/>
            <ac:inkMk id="4" creationId="{BFFBAD07-1ABE-7246-BB7B-7B93C6C05F60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580820078" sldId="329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580820078" sldId="329"/>
            <ac:inkMk id="6" creationId="{B5F4D88E-6934-564D-BE81-1340A8E269EB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3730086564" sldId="331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3730086564" sldId="331"/>
            <ac:inkMk id="4" creationId="{F8ED0622-DF26-A748-84B6-474F576CC577}"/>
          </ac:inkMkLst>
        </pc:inkChg>
      </pc:sldChg>
    </pc:docChg>
  </pc:docChgLst>
  <pc:docChgLst>
    <pc:chgData name="Q Z" userId="0598117016cd6850" providerId="LiveId" clId="{D2FDEEAF-84E1-154D-A946-0BAEA53F7449}"/>
    <pc:docChg chg="undo custSel addSld delSld modSld">
      <pc:chgData name="Q Z" userId="0598117016cd6850" providerId="LiveId" clId="{D2FDEEAF-84E1-154D-A946-0BAEA53F7449}" dt="2019-09-04T18:21:47.967" v="1277" actId="20577"/>
      <pc:docMkLst>
        <pc:docMk/>
      </pc:docMkLst>
      <pc:sldChg chg="modSp">
        <pc:chgData name="Q Z" userId="0598117016cd6850" providerId="LiveId" clId="{D2FDEEAF-84E1-154D-A946-0BAEA53F7449}" dt="2019-09-04T17:50:06.927" v="44" actId="20577"/>
        <pc:sldMkLst>
          <pc:docMk/>
          <pc:sldMk cId="2533019783" sldId="256"/>
        </pc:sldMkLst>
        <pc:spChg chg="mod">
          <ac:chgData name="Q Z" userId="0598117016cd6850" providerId="LiveId" clId="{D2FDEEAF-84E1-154D-A946-0BAEA53F7449}" dt="2019-09-04T17:50:06.927" v="44" actId="20577"/>
          <ac:spMkLst>
            <pc:docMk/>
            <pc:sldMk cId="2533019783" sldId="256"/>
            <ac:spMk id="2" creationId="{4F6B6359-AFC8-5749-ABD8-D22C31534A8C}"/>
          </ac:spMkLst>
        </pc:spChg>
        <pc:spChg chg="mod">
          <ac:chgData name="Q Z" userId="0598117016cd6850" providerId="LiveId" clId="{D2FDEEAF-84E1-154D-A946-0BAEA53F7449}" dt="2019-09-04T14:49:56.657" v="31" actId="20577"/>
          <ac:spMkLst>
            <pc:docMk/>
            <pc:sldMk cId="2533019783" sldId="256"/>
            <ac:spMk id="3" creationId="{03BB8D86-7309-C04C-901B-36514C38109C}"/>
          </ac:spMkLst>
        </pc:spChg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595021793" sldId="257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21927036" sldId="258"/>
        </pc:sldMkLst>
      </pc:sldChg>
      <pc:sldChg chg="modSp">
        <pc:chgData name="Q Z" userId="0598117016cd6850" providerId="LiveId" clId="{D2FDEEAF-84E1-154D-A946-0BAEA53F7449}" dt="2019-09-04T17:51:15.354" v="96" actId="20577"/>
        <pc:sldMkLst>
          <pc:docMk/>
          <pc:sldMk cId="2090911193" sldId="260"/>
        </pc:sldMkLst>
        <pc:spChg chg="mod">
          <ac:chgData name="Q Z" userId="0598117016cd6850" providerId="LiveId" clId="{D2FDEEAF-84E1-154D-A946-0BAEA53F7449}" dt="2019-09-04T17:51:15.354" v="96" actId="20577"/>
          <ac:spMkLst>
            <pc:docMk/>
            <pc:sldMk cId="2090911193" sldId="260"/>
            <ac:spMk id="3" creationId="{858FDFE8-5660-3142-B97F-1D1C17F05F34}"/>
          </ac:spMkLst>
        </pc:spChg>
      </pc:sldChg>
      <pc:sldChg chg="modSp add">
        <pc:chgData name="Q Z" userId="0598117016cd6850" providerId="LiveId" clId="{D2FDEEAF-84E1-154D-A946-0BAEA53F7449}" dt="2019-09-04T18:17:04.095" v="715" actId="27636"/>
        <pc:sldMkLst>
          <pc:docMk/>
          <pc:sldMk cId="532418191" sldId="261"/>
        </pc:sldMkLst>
        <pc:spChg chg="mod">
          <ac:chgData name="Q Z" userId="0598117016cd6850" providerId="LiveId" clId="{D2FDEEAF-84E1-154D-A946-0BAEA53F7449}" dt="2019-09-04T18:17:04.095" v="715" actId="27636"/>
          <ac:spMkLst>
            <pc:docMk/>
            <pc:sldMk cId="532418191" sldId="261"/>
            <ac:spMk id="2" creationId="{A41F1BB6-7C99-144F-B969-F0BD4E7E05F1}"/>
          </ac:spMkLst>
        </pc:spChg>
      </pc:sldChg>
      <pc:sldChg chg="del">
        <pc:chgData name="Q Z" userId="0598117016cd6850" providerId="LiveId" clId="{D2FDEEAF-84E1-154D-A946-0BAEA53F7449}" dt="2019-09-04T14:50:58.821" v="34" actId="2696"/>
        <pc:sldMkLst>
          <pc:docMk/>
          <pc:sldMk cId="783585029" sldId="261"/>
        </pc:sldMkLst>
      </pc:sldChg>
      <pc:sldChg chg="modSp add">
        <pc:chgData name="Q Z" userId="0598117016cd6850" providerId="LiveId" clId="{D2FDEEAF-84E1-154D-A946-0BAEA53F7449}" dt="2019-09-04T18:17:04.108" v="716" actId="27636"/>
        <pc:sldMkLst>
          <pc:docMk/>
          <pc:sldMk cId="200450022" sldId="262"/>
        </pc:sldMkLst>
        <pc:spChg chg="mod">
          <ac:chgData name="Q Z" userId="0598117016cd6850" providerId="LiveId" clId="{D2FDEEAF-84E1-154D-A946-0BAEA53F7449}" dt="2019-09-04T18:17:04.108" v="716" actId="27636"/>
          <ac:spMkLst>
            <pc:docMk/>
            <pc:sldMk cId="200450022" sldId="262"/>
            <ac:spMk id="2" creationId="{A41F1BB6-7C99-144F-B969-F0BD4E7E05F1}"/>
          </ac:spMkLst>
        </pc:spChg>
      </pc:sldChg>
      <pc:sldChg chg="del">
        <pc:chgData name="Q Z" userId="0598117016cd6850" providerId="LiveId" clId="{D2FDEEAF-84E1-154D-A946-0BAEA53F7449}" dt="2019-09-04T14:50:58.824" v="37" actId="2696"/>
        <pc:sldMkLst>
          <pc:docMk/>
          <pc:sldMk cId="2838881580" sldId="262"/>
        </pc:sldMkLst>
      </pc:sldChg>
      <pc:sldChg chg="del">
        <pc:chgData name="Q Z" userId="0598117016cd6850" providerId="LiveId" clId="{D2FDEEAF-84E1-154D-A946-0BAEA53F7449}" dt="2019-09-04T14:50:58.823" v="36" actId="2696"/>
        <pc:sldMkLst>
          <pc:docMk/>
          <pc:sldMk cId="1942777124" sldId="263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048896579" sldId="263"/>
        </pc:sldMkLst>
      </pc:sldChg>
      <pc:sldChg chg="del">
        <pc:chgData name="Q Z" userId="0598117016cd6850" providerId="LiveId" clId="{D2FDEEAF-84E1-154D-A946-0BAEA53F7449}" dt="2019-09-04T14:50:58.825" v="38" actId="2696"/>
        <pc:sldMkLst>
          <pc:docMk/>
          <pc:sldMk cId="2231365434" sldId="264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495955489" sldId="264"/>
        </pc:sldMkLst>
      </pc:sldChg>
      <pc:sldChg chg="del">
        <pc:chgData name="Q Z" userId="0598117016cd6850" providerId="LiveId" clId="{D2FDEEAF-84E1-154D-A946-0BAEA53F7449}" dt="2019-09-04T14:50:58.834" v="42" actId="2696"/>
        <pc:sldMkLst>
          <pc:docMk/>
          <pc:sldMk cId="2283137282" sldId="265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3318632322" sldId="265"/>
        </pc:sldMkLst>
      </pc:sldChg>
      <pc:sldChg chg="del">
        <pc:chgData name="Q Z" userId="0598117016cd6850" providerId="LiveId" clId="{D2FDEEAF-84E1-154D-A946-0BAEA53F7449}" dt="2019-09-04T14:50:58.827" v="40" actId="2696"/>
        <pc:sldMkLst>
          <pc:docMk/>
          <pc:sldMk cId="2210613991" sldId="266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3492845242" sldId="266"/>
        </pc:sldMkLst>
      </pc:sldChg>
      <pc:sldChg chg="modSp">
        <pc:chgData name="Q Z" userId="0598117016cd6850" providerId="LiveId" clId="{D2FDEEAF-84E1-154D-A946-0BAEA53F7449}" dt="2019-09-04T17:52:07.105" v="112" actId="207"/>
        <pc:sldMkLst>
          <pc:docMk/>
          <pc:sldMk cId="2096993788" sldId="267"/>
        </pc:sldMkLst>
        <pc:spChg chg="mod">
          <ac:chgData name="Q Z" userId="0598117016cd6850" providerId="LiveId" clId="{D2FDEEAF-84E1-154D-A946-0BAEA53F7449}" dt="2019-09-04T17:52:07.105" v="112" actId="207"/>
          <ac:spMkLst>
            <pc:docMk/>
            <pc:sldMk cId="2096993788" sldId="267"/>
            <ac:spMk id="3" creationId="{92C5435D-7C46-D248-89C2-A468B8E05E4B}"/>
          </ac:spMkLst>
        </pc:spChg>
      </pc:sldChg>
      <pc:sldChg chg="del">
        <pc:chgData name="Q Z" userId="0598117016cd6850" providerId="LiveId" clId="{D2FDEEAF-84E1-154D-A946-0BAEA53F7449}" dt="2019-09-04T14:50:58.822" v="35" actId="2696"/>
        <pc:sldMkLst>
          <pc:docMk/>
          <pc:sldMk cId="1861225924" sldId="268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3454883529" sldId="268"/>
        </pc:sldMkLst>
      </pc:sldChg>
      <pc:sldChg chg="add del">
        <pc:chgData name="Q Z" userId="0598117016cd6850" providerId="LiveId" clId="{D2FDEEAF-84E1-154D-A946-0BAEA53F7449}" dt="2019-09-04T17:53:35.526" v="120" actId="2696"/>
        <pc:sldMkLst>
          <pc:docMk/>
          <pc:sldMk cId="3305728334" sldId="270"/>
        </pc:sldMkLst>
      </pc:sldChg>
      <pc:sldChg chg="modSp add del">
        <pc:chgData name="Q Z" userId="0598117016cd6850" providerId="LiveId" clId="{D2FDEEAF-84E1-154D-A946-0BAEA53F7449}" dt="2019-09-04T17:55:57.015" v="138" actId="20577"/>
        <pc:sldMkLst>
          <pc:docMk/>
          <pc:sldMk cId="3331877505" sldId="271"/>
        </pc:sldMkLst>
        <pc:spChg chg="mod">
          <ac:chgData name="Q Z" userId="0598117016cd6850" providerId="LiveId" clId="{D2FDEEAF-84E1-154D-A946-0BAEA53F7449}" dt="2019-09-04T17:55:57.015" v="138" actId="20577"/>
          <ac:spMkLst>
            <pc:docMk/>
            <pc:sldMk cId="3331877505" sldId="271"/>
            <ac:spMk id="2" creationId="{6660E2C4-0D9F-6543-92DC-EEC98C67AB17}"/>
          </ac:spMkLst>
        </pc:spChg>
      </pc:sldChg>
      <pc:sldChg chg="add del">
        <pc:chgData name="Q Z" userId="0598117016cd6850" providerId="LiveId" clId="{D2FDEEAF-84E1-154D-A946-0BAEA53F7449}" dt="2019-09-04T17:53:35.482" v="117" actId="2696"/>
        <pc:sldMkLst>
          <pc:docMk/>
          <pc:sldMk cId="3558231805" sldId="272"/>
        </pc:sldMkLst>
      </pc:sldChg>
      <pc:sldChg chg="modSp add">
        <pc:chgData name="Q Z" userId="0598117016cd6850" providerId="LiveId" clId="{D2FDEEAF-84E1-154D-A946-0BAEA53F7449}" dt="2019-09-04T18:17:04.328" v="720" actId="27636"/>
        <pc:sldMkLst>
          <pc:docMk/>
          <pc:sldMk cId="502340965" sldId="274"/>
        </pc:sldMkLst>
        <pc:spChg chg="mod">
          <ac:chgData name="Q Z" userId="0598117016cd6850" providerId="LiveId" clId="{D2FDEEAF-84E1-154D-A946-0BAEA53F7449}" dt="2019-09-04T18:17:04.328" v="720" actId="27636"/>
          <ac:spMkLst>
            <pc:docMk/>
            <pc:sldMk cId="502340965" sldId="274"/>
            <ac:spMk id="3" creationId="{3E183C73-DAEA-B44A-A5FE-7317F31E7B1F}"/>
          </ac:spMkLst>
        </pc:spChg>
      </pc:sldChg>
      <pc:sldChg chg="add del">
        <pc:chgData name="Q Z" userId="0598117016cd6850" providerId="LiveId" clId="{D2FDEEAF-84E1-154D-A946-0BAEA53F7449}" dt="2019-09-04T17:56:05.978" v="139" actId="2696"/>
        <pc:sldMkLst>
          <pc:docMk/>
          <pc:sldMk cId="1213925051" sldId="274"/>
        </pc:sldMkLst>
      </pc:sldChg>
      <pc:sldChg chg="modSp">
        <pc:chgData name="Q Z" userId="0598117016cd6850" providerId="LiveId" clId="{D2FDEEAF-84E1-154D-A946-0BAEA53F7449}" dt="2019-09-04T17:55:32.064" v="121" actId="20577"/>
        <pc:sldMkLst>
          <pc:docMk/>
          <pc:sldMk cId="954695919" sldId="275"/>
        </pc:sldMkLst>
        <pc:spChg chg="mod">
          <ac:chgData name="Q Z" userId="0598117016cd6850" providerId="LiveId" clId="{D2FDEEAF-84E1-154D-A946-0BAEA53F7449}" dt="2019-09-04T17:55:32.064" v="121" actId="20577"/>
          <ac:spMkLst>
            <pc:docMk/>
            <pc:sldMk cId="954695919" sldId="275"/>
            <ac:spMk id="3" creationId="{8156CB1A-BF1B-814F-B131-5A4E9A2B2F55}"/>
          </ac:spMkLst>
        </pc:spChg>
      </pc:sldChg>
      <pc:sldChg chg="del">
        <pc:chgData name="Q Z" userId="0598117016cd6850" providerId="LiveId" clId="{D2FDEEAF-84E1-154D-A946-0BAEA53F7449}" dt="2019-09-04T17:56:38.052" v="144" actId="2696"/>
        <pc:sldMkLst>
          <pc:docMk/>
          <pc:sldMk cId="1065454564" sldId="277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3678248846" sldId="277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081087372" sldId="280"/>
        </pc:sldMkLst>
      </pc:sldChg>
      <pc:sldChg chg="del">
        <pc:chgData name="Q Z" userId="0598117016cd6850" providerId="LiveId" clId="{D2FDEEAF-84E1-154D-A946-0BAEA53F7449}" dt="2019-09-04T17:56:34.037" v="142" actId="2696"/>
        <pc:sldMkLst>
          <pc:docMk/>
          <pc:sldMk cId="1143589674" sldId="280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548179530" sldId="281"/>
        </pc:sldMkLst>
      </pc:sldChg>
      <pc:sldChg chg="del">
        <pc:chgData name="Q Z" userId="0598117016cd6850" providerId="LiveId" clId="{D2FDEEAF-84E1-154D-A946-0BAEA53F7449}" dt="2019-09-04T17:56:34.036" v="141" actId="2696"/>
        <pc:sldMkLst>
          <pc:docMk/>
          <pc:sldMk cId="4098453554" sldId="281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494661934" sldId="282"/>
        </pc:sldMkLst>
      </pc:sldChg>
      <pc:sldChg chg="del">
        <pc:chgData name="Q Z" userId="0598117016cd6850" providerId="LiveId" clId="{D2FDEEAF-84E1-154D-A946-0BAEA53F7449}" dt="2019-09-04T17:56:34.038" v="143" actId="2696"/>
        <pc:sldMkLst>
          <pc:docMk/>
          <pc:sldMk cId="4145358547" sldId="282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688405579" sldId="283"/>
        </pc:sldMkLst>
      </pc:sldChg>
      <pc:sldChg chg="del">
        <pc:chgData name="Q Z" userId="0598117016cd6850" providerId="LiveId" clId="{D2FDEEAF-84E1-154D-A946-0BAEA53F7449}" dt="2019-09-04T14:50:58.826" v="39" actId="2696"/>
        <pc:sldMkLst>
          <pc:docMk/>
          <pc:sldMk cId="3749237926" sldId="283"/>
        </pc:sldMkLst>
      </pc:sldChg>
      <pc:sldChg chg="del">
        <pc:chgData name="Q Z" userId="0598117016cd6850" providerId="LiveId" clId="{D2FDEEAF-84E1-154D-A946-0BAEA53F7449}" dt="2019-09-04T17:56:34.035" v="140" actId="2696"/>
        <pc:sldMkLst>
          <pc:docMk/>
          <pc:sldMk cId="1766107003" sldId="284"/>
        </pc:sldMkLst>
      </pc:sldChg>
      <pc:sldChg chg="modSp add">
        <pc:chgData name="Q Z" userId="0598117016cd6850" providerId="LiveId" clId="{D2FDEEAF-84E1-154D-A946-0BAEA53F7449}" dt="2019-09-04T18:17:04.209" v="717" actId="27636"/>
        <pc:sldMkLst>
          <pc:docMk/>
          <pc:sldMk cId="3382824642" sldId="284"/>
        </pc:sldMkLst>
        <pc:spChg chg="mod">
          <ac:chgData name="Q Z" userId="0598117016cd6850" providerId="LiveId" clId="{D2FDEEAF-84E1-154D-A946-0BAEA53F7449}" dt="2019-09-04T18:17:04.209" v="717" actId="27636"/>
          <ac:spMkLst>
            <pc:docMk/>
            <pc:sldMk cId="3382824642" sldId="284"/>
            <ac:spMk id="3" creationId="{C7F9E529-8EAE-E242-ABE3-8FF4C6CFE94E}"/>
          </ac:spMkLst>
        </pc:spChg>
      </pc:sldChg>
      <pc:sldChg chg="modSp">
        <pc:chgData name="Q Z" userId="0598117016cd6850" providerId="LiveId" clId="{D2FDEEAF-84E1-154D-A946-0BAEA53F7449}" dt="2019-09-04T17:57:06.144" v="161" actId="20577"/>
        <pc:sldMkLst>
          <pc:docMk/>
          <pc:sldMk cId="1964004983" sldId="285"/>
        </pc:sldMkLst>
        <pc:spChg chg="mod">
          <ac:chgData name="Q Z" userId="0598117016cd6850" providerId="LiveId" clId="{D2FDEEAF-84E1-154D-A946-0BAEA53F7449}" dt="2019-09-04T17:57:06.144" v="161" actId="20577"/>
          <ac:spMkLst>
            <pc:docMk/>
            <pc:sldMk cId="1964004983" sldId="285"/>
            <ac:spMk id="3" creationId="{5F1D1A32-6966-D74D-BC08-BB6F9D54EB65}"/>
          </ac:spMkLst>
        </pc:spChg>
      </pc:sldChg>
      <pc:sldChg chg="del">
        <pc:chgData name="Q Z" userId="0598117016cd6850" providerId="LiveId" clId="{D2FDEEAF-84E1-154D-A946-0BAEA53F7449}" dt="2019-09-04T17:57:19.396" v="162" actId="2696"/>
        <pc:sldMkLst>
          <pc:docMk/>
          <pc:sldMk cId="1027414483" sldId="286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740026222" sldId="286"/>
        </pc:sldMkLst>
      </pc:sldChg>
      <pc:sldChg chg="del">
        <pc:chgData name="Q Z" userId="0598117016cd6850" providerId="LiveId" clId="{D2FDEEAF-84E1-154D-A946-0BAEA53F7449}" dt="2019-09-04T17:59:18.421" v="163" actId="2696"/>
        <pc:sldMkLst>
          <pc:docMk/>
          <pc:sldMk cId="3061299955" sldId="299"/>
        </pc:sldMkLst>
      </pc:sldChg>
      <pc:sldChg chg="modSp del">
        <pc:chgData name="Q Z" userId="0598117016cd6850" providerId="LiveId" clId="{D2FDEEAF-84E1-154D-A946-0BAEA53F7449}" dt="2019-09-04T18:15:41.903" v="685" actId="2696"/>
        <pc:sldMkLst>
          <pc:docMk/>
          <pc:sldMk cId="485196877" sldId="300"/>
        </pc:sldMkLst>
        <pc:spChg chg="mod">
          <ac:chgData name="Q Z" userId="0598117016cd6850" providerId="LiveId" clId="{D2FDEEAF-84E1-154D-A946-0BAEA53F7449}" dt="2019-09-04T18:13:29.105" v="592" actId="20577"/>
          <ac:spMkLst>
            <pc:docMk/>
            <pc:sldMk cId="485196877" sldId="300"/>
            <ac:spMk id="3" creationId="{551CAB00-106C-FD48-80DB-4E60597D50E9}"/>
          </ac:spMkLst>
        </pc:spChg>
      </pc:sldChg>
      <pc:sldChg chg="modSp add">
        <pc:chgData name="Q Z" userId="0598117016cd6850" providerId="LiveId" clId="{D2FDEEAF-84E1-154D-A946-0BAEA53F7449}" dt="2019-09-04T18:20:13.592" v="1095" actId="15"/>
        <pc:sldMkLst>
          <pc:docMk/>
          <pc:sldMk cId="1668323801" sldId="300"/>
        </pc:sldMkLst>
        <pc:spChg chg="mod">
          <ac:chgData name="Q Z" userId="0598117016cd6850" providerId="LiveId" clId="{D2FDEEAF-84E1-154D-A946-0BAEA53F7449}" dt="2019-09-04T18:20:13.592" v="1095" actId="15"/>
          <ac:spMkLst>
            <pc:docMk/>
            <pc:sldMk cId="1668323801" sldId="300"/>
            <ac:spMk id="3" creationId="{551CAB00-106C-FD48-80DB-4E60597D50E9}"/>
          </ac:spMkLst>
        </pc:spChg>
      </pc:sldChg>
      <pc:sldChg chg="add">
        <pc:chgData name="Q Z" userId="0598117016cd6850" providerId="LiveId" clId="{D2FDEEAF-84E1-154D-A946-0BAEA53F7449}" dt="2019-09-04T18:15:48.786" v="686"/>
        <pc:sldMkLst>
          <pc:docMk/>
          <pc:sldMk cId="164302631" sldId="301"/>
        </pc:sldMkLst>
      </pc:sldChg>
      <pc:sldChg chg="modSp del">
        <pc:chgData name="Q Z" userId="0598117016cd6850" providerId="LiveId" clId="{D2FDEEAF-84E1-154D-A946-0BAEA53F7449}" dt="2019-09-04T18:15:41.898" v="684" actId="2696"/>
        <pc:sldMkLst>
          <pc:docMk/>
          <pc:sldMk cId="3603428551" sldId="301"/>
        </pc:sldMkLst>
        <pc:spChg chg="mod">
          <ac:chgData name="Q Z" userId="0598117016cd6850" providerId="LiveId" clId="{D2FDEEAF-84E1-154D-A946-0BAEA53F7449}" dt="2019-09-04T18:15:28.173" v="683" actId="20577"/>
          <ac:spMkLst>
            <pc:docMk/>
            <pc:sldMk cId="3603428551" sldId="301"/>
            <ac:spMk id="3" creationId="{045F8D64-8F34-2744-8A83-F43DB949F89C}"/>
          </ac:spMkLst>
        </pc:spChg>
      </pc:sldChg>
      <pc:sldChg chg="modSp add">
        <pc:chgData name="Q Z" userId="0598117016cd6850" providerId="LiveId" clId="{D2FDEEAF-84E1-154D-A946-0BAEA53F7449}" dt="2019-09-04T18:21:47.967" v="1277" actId="20577"/>
        <pc:sldMkLst>
          <pc:docMk/>
          <pc:sldMk cId="3105363865" sldId="302"/>
        </pc:sldMkLst>
        <pc:spChg chg="mod">
          <ac:chgData name="Q Z" userId="0598117016cd6850" providerId="LiveId" clId="{D2FDEEAF-84E1-154D-A946-0BAEA53F7449}" dt="2019-09-04T18:21:47.967" v="1277" actId="20577"/>
          <ac:spMkLst>
            <pc:docMk/>
            <pc:sldMk cId="3105363865" sldId="302"/>
            <ac:spMk id="2" creationId="{284F9CDD-41B2-3041-9CA4-BA9DAE607F54}"/>
          </ac:spMkLst>
        </pc:spChg>
        <pc:spChg chg="mod">
          <ac:chgData name="Q Z" userId="0598117016cd6850" providerId="LiveId" clId="{D2FDEEAF-84E1-154D-A946-0BAEA53F7449}" dt="2019-09-04T18:17:52.749" v="841" actId="20577"/>
          <ac:spMkLst>
            <pc:docMk/>
            <pc:sldMk cId="3105363865" sldId="302"/>
            <ac:spMk id="3" creationId="{524CCAD7-23D9-E84C-8DAC-C00F9425778D}"/>
          </ac:spMkLst>
        </pc:spChg>
      </pc:sldChg>
      <pc:sldChg chg="del">
        <pc:chgData name="Q Z" userId="0598117016cd6850" providerId="LiveId" clId="{D2FDEEAF-84E1-154D-A946-0BAEA53F7449}" dt="2019-09-04T14:50:58.827" v="41" actId="2696"/>
        <pc:sldMkLst>
          <pc:docMk/>
          <pc:sldMk cId="3428064723" sldId="302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657279489" sldId="303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062287952" sldId="304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590203373" sldId="305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71758653" sldId="306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989142146" sldId="307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3545004305" sldId="308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581332896" sldId="309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4283312347" sldId="310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278548823" sldId="311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187985168" sldId="312"/>
        </pc:sldMkLst>
      </pc:sldChg>
      <pc:sldChg chg="modSp add">
        <pc:chgData name="Q Z" userId="0598117016cd6850" providerId="LiveId" clId="{D2FDEEAF-84E1-154D-A946-0BAEA53F7449}" dt="2019-09-04T18:17:04.231" v="718" actId="27636"/>
        <pc:sldMkLst>
          <pc:docMk/>
          <pc:sldMk cId="758662977" sldId="313"/>
        </pc:sldMkLst>
        <pc:spChg chg="mod">
          <ac:chgData name="Q Z" userId="0598117016cd6850" providerId="LiveId" clId="{D2FDEEAF-84E1-154D-A946-0BAEA53F7449}" dt="2019-09-04T18:17:04.231" v="718" actId="27636"/>
          <ac:spMkLst>
            <pc:docMk/>
            <pc:sldMk cId="758662977" sldId="313"/>
            <ac:spMk id="3" creationId="{ECDE4A1C-2F14-8F49-8E66-0CAD7BB35774}"/>
          </ac:spMkLst>
        </pc:spChg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806699933" sldId="314"/>
        </pc:sldMkLst>
      </pc:sldChg>
      <pc:sldChg chg="modSp add">
        <pc:chgData name="Q Z" userId="0598117016cd6850" providerId="LiveId" clId="{D2FDEEAF-84E1-154D-A946-0BAEA53F7449}" dt="2019-09-04T18:17:04.304" v="719" actId="27636"/>
        <pc:sldMkLst>
          <pc:docMk/>
          <pc:sldMk cId="690263055" sldId="315"/>
        </pc:sldMkLst>
        <pc:spChg chg="mod">
          <ac:chgData name="Q Z" userId="0598117016cd6850" providerId="LiveId" clId="{D2FDEEAF-84E1-154D-A946-0BAEA53F7449}" dt="2019-09-04T18:17:04.304" v="719" actId="27636"/>
          <ac:spMkLst>
            <pc:docMk/>
            <pc:sldMk cId="690263055" sldId="315"/>
            <ac:spMk id="3" creationId="{833E0AB9-AE05-854F-B0E8-CCE667980C18}"/>
          </ac:spMkLst>
        </pc:spChg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334250750" sldId="316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607632866" sldId="317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608597354" sldId="318"/>
        </pc:sldMkLst>
      </pc:sldChg>
      <pc:sldChg chg="modSp add">
        <pc:chgData name="Q Z" userId="0598117016cd6850" providerId="LiveId" clId="{D2FDEEAF-84E1-154D-A946-0BAEA53F7449}" dt="2019-09-04T18:21:23.153" v="1262" actId="20577"/>
        <pc:sldMkLst>
          <pc:docMk/>
          <pc:sldMk cId="2458459384" sldId="319"/>
        </pc:sldMkLst>
        <pc:spChg chg="mod">
          <ac:chgData name="Q Z" userId="0598117016cd6850" providerId="LiveId" clId="{D2FDEEAF-84E1-154D-A946-0BAEA53F7449}" dt="2019-09-04T18:18:07.927" v="853" actId="20577"/>
          <ac:spMkLst>
            <pc:docMk/>
            <pc:sldMk cId="2458459384" sldId="319"/>
            <ac:spMk id="2" creationId="{0AEC5667-D50F-3E47-A4DA-BC797509AD6B}"/>
          </ac:spMkLst>
        </pc:spChg>
        <pc:spChg chg="mod">
          <ac:chgData name="Q Z" userId="0598117016cd6850" providerId="LiveId" clId="{D2FDEEAF-84E1-154D-A946-0BAEA53F7449}" dt="2019-09-04T18:21:23.153" v="1262" actId="20577"/>
          <ac:spMkLst>
            <pc:docMk/>
            <pc:sldMk cId="2458459384" sldId="319"/>
            <ac:spMk id="3" creationId="{8232105E-677A-EF4D-B7AC-71CF68479263}"/>
          </ac:spMkLst>
        </pc:spChg>
      </pc:sldChg>
    </pc:docChg>
  </pc:docChgLst>
  <pc:docChgLst>
    <pc:chgData name="Q Z" userId="0598117016cd6850" providerId="LiveId" clId="{2BA66019-4591-C846-9028-2CD292E1765D}"/>
    <pc:docChg chg="undo custSel addSld delSld modSld">
      <pc:chgData name="Q Z" userId="0598117016cd6850" providerId="LiveId" clId="{2BA66019-4591-C846-9028-2CD292E1765D}" dt="2020-09-02T18:14:30.582" v="379" actId="2696"/>
      <pc:docMkLst>
        <pc:docMk/>
      </pc:docMkLst>
      <pc:sldChg chg="modSp mod">
        <pc:chgData name="Q Z" userId="0598117016cd6850" providerId="LiveId" clId="{2BA66019-4591-C846-9028-2CD292E1765D}" dt="2020-09-02T17:54:00.188" v="147" actId="404"/>
        <pc:sldMkLst>
          <pc:docMk/>
          <pc:sldMk cId="2090911193" sldId="260"/>
        </pc:sldMkLst>
        <pc:spChg chg="mod">
          <ac:chgData name="Q Z" userId="0598117016cd6850" providerId="LiveId" clId="{2BA66019-4591-C846-9028-2CD292E1765D}" dt="2020-09-02T17:54:00.188" v="147" actId="404"/>
          <ac:spMkLst>
            <pc:docMk/>
            <pc:sldMk cId="2090911193" sldId="260"/>
            <ac:spMk id="3" creationId="{858FDFE8-5660-3142-B97F-1D1C17F05F34}"/>
          </ac:spMkLst>
        </pc:spChg>
      </pc:sldChg>
      <pc:sldChg chg="modSp mod">
        <pc:chgData name="Q Z" userId="0598117016cd6850" providerId="LiveId" clId="{2BA66019-4591-C846-9028-2CD292E1765D}" dt="2020-09-02T18:06:08.458" v="310" actId="1076"/>
        <pc:sldMkLst>
          <pc:docMk/>
          <pc:sldMk cId="3690723403" sldId="279"/>
        </pc:sldMkLst>
        <pc:picChg chg="mod">
          <ac:chgData name="Q Z" userId="0598117016cd6850" providerId="LiveId" clId="{2BA66019-4591-C846-9028-2CD292E1765D}" dt="2020-09-02T18:06:08.458" v="310" actId="1076"/>
          <ac:picMkLst>
            <pc:docMk/>
            <pc:sldMk cId="3690723403" sldId="279"/>
            <ac:picMk id="4" creationId="{2B40250E-5C73-B04A-BBCC-724D95A16E1D}"/>
          </ac:picMkLst>
        </pc:picChg>
      </pc:sldChg>
      <pc:sldChg chg="modSp mod">
        <pc:chgData name="Q Z" userId="0598117016cd6850" providerId="LiveId" clId="{2BA66019-4591-C846-9028-2CD292E1765D}" dt="2020-09-02T17:57:35.733" v="206" actId="20577"/>
        <pc:sldMkLst>
          <pc:docMk/>
          <pc:sldMk cId="1668323801" sldId="300"/>
        </pc:sldMkLst>
        <pc:spChg chg="mod">
          <ac:chgData name="Q Z" userId="0598117016cd6850" providerId="LiveId" clId="{2BA66019-4591-C846-9028-2CD292E1765D}" dt="2020-09-02T17:57:35.733" v="206" actId="20577"/>
          <ac:spMkLst>
            <pc:docMk/>
            <pc:sldMk cId="1668323801" sldId="300"/>
            <ac:spMk id="3" creationId="{551CAB00-106C-FD48-80DB-4E60597D50E9}"/>
          </ac:spMkLst>
        </pc:spChg>
      </pc:sldChg>
      <pc:sldChg chg="modSp mod">
        <pc:chgData name="Q Z" userId="0598117016cd6850" providerId="LiveId" clId="{2BA66019-4591-C846-9028-2CD292E1765D}" dt="2020-09-02T18:04:21" v="307" actId="20577"/>
        <pc:sldMkLst>
          <pc:docMk/>
          <pc:sldMk cId="2458459384" sldId="319"/>
        </pc:sldMkLst>
        <pc:spChg chg="mod">
          <ac:chgData name="Q Z" userId="0598117016cd6850" providerId="LiveId" clId="{2BA66019-4591-C846-9028-2CD292E1765D}" dt="2020-09-02T18:04:21" v="307" actId="20577"/>
          <ac:spMkLst>
            <pc:docMk/>
            <pc:sldMk cId="2458459384" sldId="319"/>
            <ac:spMk id="3" creationId="{8232105E-677A-EF4D-B7AC-71CF68479263}"/>
          </ac:spMkLst>
        </pc:spChg>
      </pc:sldChg>
      <pc:sldChg chg="del">
        <pc:chgData name="Q Z" userId="0598117016cd6850" providerId="LiveId" clId="{2BA66019-4591-C846-9028-2CD292E1765D}" dt="2020-09-02T18:14:30.582" v="379" actId="2696"/>
        <pc:sldMkLst>
          <pc:docMk/>
          <pc:sldMk cId="1315374295" sldId="324"/>
        </pc:sldMkLst>
      </pc:sldChg>
      <pc:sldChg chg="addSp modSp add mod">
        <pc:chgData name="Q Z" userId="0598117016cd6850" providerId="LiveId" clId="{2BA66019-4591-C846-9028-2CD292E1765D}" dt="2020-09-02T18:10:24.651" v="378" actId="1076"/>
        <pc:sldMkLst>
          <pc:docMk/>
          <pc:sldMk cId="1771734156" sldId="326"/>
        </pc:sldMkLst>
        <pc:spChg chg="mod">
          <ac:chgData name="Q Z" userId="0598117016cd6850" providerId="LiveId" clId="{2BA66019-4591-C846-9028-2CD292E1765D}" dt="2020-09-02T18:07:38.347" v="353" actId="20577"/>
          <ac:spMkLst>
            <pc:docMk/>
            <pc:sldMk cId="1771734156" sldId="326"/>
            <ac:spMk id="2" creationId="{B9E0B195-2247-F141-ACF4-E4A1A8DA7C76}"/>
          </ac:spMkLst>
        </pc:spChg>
        <pc:spChg chg="mod">
          <ac:chgData name="Q Z" userId="0598117016cd6850" providerId="LiveId" clId="{2BA66019-4591-C846-9028-2CD292E1765D}" dt="2020-09-02T18:09:33.994" v="372" actId="404"/>
          <ac:spMkLst>
            <pc:docMk/>
            <pc:sldMk cId="1771734156" sldId="326"/>
            <ac:spMk id="3" creationId="{3541D7D8-FD16-F344-A89A-0C487F5F535C}"/>
          </ac:spMkLst>
        </pc:spChg>
        <pc:picChg chg="add mod">
          <ac:chgData name="Q Z" userId="0598117016cd6850" providerId="LiveId" clId="{2BA66019-4591-C846-9028-2CD292E1765D}" dt="2020-09-02T18:09:14.362" v="355" actId="1076"/>
          <ac:picMkLst>
            <pc:docMk/>
            <pc:sldMk cId="1771734156" sldId="326"/>
            <ac:picMk id="4" creationId="{28A2F7EC-1506-584F-9F84-478CF2DAE9A0}"/>
          </ac:picMkLst>
        </pc:picChg>
        <pc:picChg chg="add mod">
          <ac:chgData name="Q Z" userId="0598117016cd6850" providerId="LiveId" clId="{2BA66019-4591-C846-9028-2CD292E1765D}" dt="2020-09-02T18:10:24.651" v="378" actId="1076"/>
          <ac:picMkLst>
            <pc:docMk/>
            <pc:sldMk cId="1771734156" sldId="326"/>
            <ac:picMk id="1026" creationId="{06B1BA0E-569A-9645-9A7C-B513FF505C70}"/>
          </ac:picMkLst>
        </pc:picChg>
      </pc:sldChg>
    </pc:docChg>
  </pc:docChgLst>
  <pc:docChgLst>
    <pc:chgData name="Q Z" userId="0598117016cd6850" providerId="LiveId" clId="{3351F81B-803C-2C49-B9B7-94669ACAE3A8}"/>
    <pc:docChg chg="addSld modSld">
      <pc:chgData name="Q Z" userId="0598117016cd6850" providerId="LiveId" clId="{3351F81B-803C-2C49-B9B7-94669ACAE3A8}" dt="2020-09-03T09:04:41.933" v="55" actId="207"/>
      <pc:docMkLst>
        <pc:docMk/>
      </pc:docMkLst>
      <pc:sldChg chg="modSp">
        <pc:chgData name="Q Z" userId="0598117016cd6850" providerId="LiveId" clId="{3351F81B-803C-2C49-B9B7-94669ACAE3A8}" dt="2020-09-03T09:04:41.933" v="55" actId="207"/>
        <pc:sldMkLst>
          <pc:docMk/>
          <pc:sldMk cId="581332896" sldId="309"/>
        </pc:sldMkLst>
        <pc:spChg chg="mod">
          <ac:chgData name="Q Z" userId="0598117016cd6850" providerId="LiveId" clId="{3351F81B-803C-2C49-B9B7-94669ACAE3A8}" dt="2020-09-03T09:04:41.933" v="55" actId="207"/>
          <ac:spMkLst>
            <pc:docMk/>
            <pc:sldMk cId="581332896" sldId="309"/>
            <ac:spMk id="3" creationId="{1B15B996-5952-CA44-90B0-02ABAA4EAC6C}"/>
          </ac:spMkLst>
        </pc:spChg>
      </pc:sldChg>
      <pc:sldChg chg="addSp delSp modSp add">
        <pc:chgData name="Q Z" userId="0598117016cd6850" providerId="LiveId" clId="{3351F81B-803C-2C49-B9B7-94669ACAE3A8}" dt="2020-09-03T07:22:19.689" v="50" actId="1076"/>
        <pc:sldMkLst>
          <pc:docMk/>
          <pc:sldMk cId="2223405279" sldId="327"/>
        </pc:sldMkLst>
        <pc:spChg chg="mod">
          <ac:chgData name="Q Z" userId="0598117016cd6850" providerId="LiveId" clId="{3351F81B-803C-2C49-B9B7-94669ACAE3A8}" dt="2020-09-03T06:59:39.432" v="3"/>
          <ac:spMkLst>
            <pc:docMk/>
            <pc:sldMk cId="2223405279" sldId="327"/>
            <ac:spMk id="2" creationId="{1387362F-A24A-6342-BAAE-FACB800A3028}"/>
          </ac:spMkLst>
        </pc:spChg>
        <pc:spChg chg="mod">
          <ac:chgData name="Q Z" userId="0598117016cd6850" providerId="LiveId" clId="{3351F81B-803C-2C49-B9B7-94669ACAE3A8}" dt="2020-09-03T07:01:37.255" v="17" actId="14100"/>
          <ac:spMkLst>
            <pc:docMk/>
            <pc:sldMk cId="2223405279" sldId="327"/>
            <ac:spMk id="3" creationId="{09CB959C-A4EF-9742-8A17-1FEE29A4E276}"/>
          </ac:spMkLst>
        </pc:spChg>
        <pc:picChg chg="add del mod">
          <ac:chgData name="Q Z" userId="0598117016cd6850" providerId="LiveId" clId="{3351F81B-803C-2C49-B9B7-94669ACAE3A8}" dt="2020-09-03T07:03:47.855" v="32" actId="21"/>
          <ac:picMkLst>
            <pc:docMk/>
            <pc:sldMk cId="2223405279" sldId="327"/>
            <ac:picMk id="1026" creationId="{2CC0705B-C583-EB44-A6F0-3D7914EA4F67}"/>
          </ac:picMkLst>
        </pc:picChg>
        <pc:picChg chg="add del mod">
          <ac:chgData name="Q Z" userId="0598117016cd6850" providerId="LiveId" clId="{3351F81B-803C-2C49-B9B7-94669ACAE3A8}" dt="2020-09-03T07:03:47.855" v="32" actId="21"/>
          <ac:picMkLst>
            <pc:docMk/>
            <pc:sldMk cId="2223405279" sldId="327"/>
            <ac:picMk id="1028" creationId="{3C27A4E4-1D03-A64E-AD97-BCA56FBF8CD3}"/>
          </ac:picMkLst>
        </pc:picChg>
        <pc:picChg chg="add del mod">
          <ac:chgData name="Q Z" userId="0598117016cd6850" providerId="LiveId" clId="{3351F81B-803C-2C49-B9B7-94669ACAE3A8}" dt="2020-09-03T07:01:38.281" v="18"/>
          <ac:picMkLst>
            <pc:docMk/>
            <pc:sldMk cId="2223405279" sldId="327"/>
            <ac:picMk id="1030" creationId="{342F3586-D385-E742-A2C2-22F776B620DD}"/>
          </ac:picMkLst>
        </pc:picChg>
        <pc:picChg chg="add mod">
          <ac:chgData name="Q Z" userId="0598117016cd6850" providerId="LiveId" clId="{3351F81B-803C-2C49-B9B7-94669ACAE3A8}" dt="2020-09-03T07:22:19.689" v="50" actId="1076"/>
          <ac:picMkLst>
            <pc:docMk/>
            <pc:sldMk cId="2223405279" sldId="327"/>
            <ac:picMk id="1032" creationId="{51408161-DC70-BF41-B4E9-3A5ED79BA1B9}"/>
          </ac:picMkLst>
        </pc:picChg>
      </pc:sldChg>
      <pc:sldChg chg="addSp modSp add">
        <pc:chgData name="Q Z" userId="0598117016cd6850" providerId="LiveId" clId="{3351F81B-803C-2C49-B9B7-94669ACAE3A8}" dt="2020-09-03T07:04:16.074" v="38" actId="1076"/>
        <pc:sldMkLst>
          <pc:docMk/>
          <pc:sldMk cId="2711338742" sldId="328"/>
        </pc:sldMkLst>
        <pc:spChg chg="mod">
          <ac:chgData name="Q Z" userId="0598117016cd6850" providerId="LiveId" clId="{3351F81B-803C-2C49-B9B7-94669ACAE3A8}" dt="2020-09-03T07:03:29.915" v="31"/>
          <ac:spMkLst>
            <pc:docMk/>
            <pc:sldMk cId="2711338742" sldId="328"/>
            <ac:spMk id="2" creationId="{AC25ADB1-CF40-D540-82AD-CA29789D7DDA}"/>
          </ac:spMkLst>
        </pc:spChg>
        <pc:spChg chg="mod">
          <ac:chgData name="Q Z" userId="0598117016cd6850" providerId="LiveId" clId="{3351F81B-803C-2C49-B9B7-94669ACAE3A8}" dt="2020-09-03T07:02:22.768" v="26"/>
          <ac:spMkLst>
            <pc:docMk/>
            <pc:sldMk cId="2711338742" sldId="328"/>
            <ac:spMk id="3" creationId="{932B9BCA-7B9C-DF45-B6F8-04054E4A03F1}"/>
          </ac:spMkLst>
        </pc:spChg>
        <pc:picChg chg="add mod">
          <ac:chgData name="Q Z" userId="0598117016cd6850" providerId="LiveId" clId="{3351F81B-803C-2C49-B9B7-94669ACAE3A8}" dt="2020-09-03T07:04:16.074" v="38" actId="1076"/>
          <ac:picMkLst>
            <pc:docMk/>
            <pc:sldMk cId="2711338742" sldId="328"/>
            <ac:picMk id="4" creationId="{C25F8C83-F8D4-DD42-A362-8C519A77A271}"/>
          </ac:picMkLst>
        </pc:picChg>
      </pc:sldChg>
      <pc:sldChg chg="addSp delSp modSp add">
        <pc:chgData name="Q Z" userId="0598117016cd6850" providerId="LiveId" clId="{3351F81B-803C-2C49-B9B7-94669ACAE3A8}" dt="2020-09-03T07:05:16.381" v="42" actId="1076"/>
        <pc:sldMkLst>
          <pc:docMk/>
          <pc:sldMk cId="2580820078" sldId="329"/>
        </pc:sldMkLst>
        <pc:picChg chg="add mod">
          <ac:chgData name="Q Z" userId="0598117016cd6850" providerId="LiveId" clId="{3351F81B-803C-2C49-B9B7-94669ACAE3A8}" dt="2020-09-03T07:04:03.759" v="34"/>
          <ac:picMkLst>
            <pc:docMk/>
            <pc:sldMk cId="2580820078" sldId="329"/>
            <ac:picMk id="4" creationId="{23E38AF4-EE30-9748-8A9A-36C60CF5EA36}"/>
          </ac:picMkLst>
        </pc:picChg>
        <pc:picChg chg="add del mod">
          <ac:chgData name="Q Z" userId="0598117016cd6850" providerId="LiveId" clId="{3351F81B-803C-2C49-B9B7-94669ACAE3A8}" dt="2020-09-03T07:05:06.740" v="39" actId="1076"/>
          <ac:picMkLst>
            <pc:docMk/>
            <pc:sldMk cId="2580820078" sldId="329"/>
            <ac:picMk id="5" creationId="{E736130E-66FA-2E44-A00B-1FC5AD39B6DF}"/>
          </ac:picMkLst>
        </pc:picChg>
        <pc:picChg chg="add mod">
          <ac:chgData name="Q Z" userId="0598117016cd6850" providerId="LiveId" clId="{3351F81B-803C-2C49-B9B7-94669ACAE3A8}" dt="2020-09-03T07:05:16.381" v="42" actId="1076"/>
          <ac:picMkLst>
            <pc:docMk/>
            <pc:sldMk cId="2580820078" sldId="329"/>
            <ac:picMk id="2050" creationId="{885110A3-036A-974F-915C-551E62C9FA11}"/>
          </ac:picMkLst>
        </pc:picChg>
      </pc:sldChg>
      <pc:sldChg chg="addSp modSp add">
        <pc:chgData name="Q Z" userId="0598117016cd6850" providerId="LiveId" clId="{3351F81B-803C-2C49-B9B7-94669ACAE3A8}" dt="2020-09-03T07:23:27.125" v="54" actId="1076"/>
        <pc:sldMkLst>
          <pc:docMk/>
          <pc:sldMk cId="2355989735" sldId="330"/>
        </pc:sldMkLst>
        <pc:picChg chg="add mod">
          <ac:chgData name="Q Z" userId="0598117016cd6850" providerId="LiveId" clId="{3351F81B-803C-2C49-B9B7-94669ACAE3A8}" dt="2020-09-03T07:23:27.125" v="54" actId="1076"/>
          <ac:picMkLst>
            <pc:docMk/>
            <pc:sldMk cId="2355989735" sldId="330"/>
            <ac:picMk id="4098" creationId="{7CFFEB50-B1F5-4D46-8D41-1D790CF5C271}"/>
          </ac:picMkLst>
        </pc:picChg>
      </pc:sldChg>
      <pc:sldChg chg="modSp add">
        <pc:chgData name="Q Z" userId="0598117016cd6850" providerId="LiveId" clId="{3351F81B-803C-2C49-B9B7-94669ACAE3A8}" dt="2020-09-03T07:20:48.810" v="47" actId="20577"/>
        <pc:sldMkLst>
          <pc:docMk/>
          <pc:sldMk cId="3730086564" sldId="331"/>
        </pc:sldMkLst>
        <pc:spChg chg="mod">
          <ac:chgData name="Q Z" userId="0598117016cd6850" providerId="LiveId" clId="{3351F81B-803C-2C49-B9B7-94669ACAE3A8}" dt="2020-09-03T07:20:48.810" v="47" actId="20577"/>
          <ac:spMkLst>
            <pc:docMk/>
            <pc:sldMk cId="3730086564" sldId="331"/>
            <ac:spMk id="3" creationId="{52F30828-5CE0-BC4B-9D54-707C0B699CC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2524C-7966-684C-BDC9-CFD451BFAD4B}" type="datetimeFigureOut">
              <a:rPr lang="en-US" smtClean="0"/>
              <a:t>3/1/26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6C42A-5AA1-B144-8688-E824ABDD9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54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55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7FC6-E142-D40C-FAD7-D2544C482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ACFD7F-62EC-3746-CD7D-196767DD96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F3F53C-6E7C-F358-009F-512DDA719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BD660-193F-3F45-EBB9-6EF92EFE5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36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C0EB4-0730-47BF-DE56-E7329B31B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0B1C35-3368-4BE3-B014-F2B4AE1BA3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2560B1-403D-817D-59BF-F7F0CF6D5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D95D9-9DEA-D567-E306-DBD3FB02B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11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96A4A-C42D-B0D4-7021-918D394C3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71583A-1861-DC40-1338-5E4E6065CA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35631-1D7B-443C-5CCA-5A859AE9D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EF152-2D6D-AA55-8B07-D4F98E1182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60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9A32C-045F-9088-9B1D-A5FB8C400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4119D-7F8E-A2A5-EB94-B1B02DD5C2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418C2A-EE46-E7EA-B0DE-F65CEBF43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r/</a:t>
            </a:r>
            <a:r>
              <a:rPr lang="en-US" dirty="0" err="1"/>
              <a:t>CompSocial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8BC0C-71D9-DC29-1BDA-93223A59C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00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D4F8D-B59B-1673-8A96-84043A9D5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E709B2-74A4-7816-7703-E0643612A9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BFFBF6-DABD-2A73-3D8D-D17A7577F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r/</a:t>
            </a:r>
            <a:r>
              <a:rPr lang="en-US" dirty="0" err="1"/>
              <a:t>CompSocial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18426-F5A8-A78E-B192-A26F0DCC2C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31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04CA3-BF5D-C5F7-C4F1-2922EACD8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DEBFD6-1F0F-5713-3D84-31C472178F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290590-FAC5-8A40-8369-51CFD740D9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79900-9E8E-394A-8482-BC87DF319C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90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Linguistic norms are always changing in online communities</a:t>
            </a:r>
          </a:p>
          <a:p>
            <a:r>
              <a:rPr lang="en-US" dirty="0"/>
              <a:t>Users leave when old conventions conflict with new norms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68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DC2AF-0CFC-0ED3-3B1A-B2C224439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F7AB83-8F7C-3715-D179-59D0BEA2E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CAFC4D-9DBC-545B-2A41-764829823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r/</a:t>
            </a:r>
            <a:r>
              <a:rPr lang="en-US" dirty="0" err="1"/>
              <a:t>CompSocial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E3FF3-F002-BEA4-AB6A-A5A8FB0AB0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35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137A9-BCB3-9695-56DB-D290EDEF3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F592AB-C625-FD90-082F-CCA063E8F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433D2C-2F47-9FBD-FA8D-7ABA6328EB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r/</a:t>
            </a:r>
            <a:r>
              <a:rPr lang="en-US" dirty="0" err="1"/>
              <a:t>CompSocial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99B6-7DDD-5E61-0D6E-C4D9184469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34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E367F-E329-19B0-D2C1-A4E3511D2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85250B-0B1A-78A5-6CB2-BB0F39C25F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A3DB3-6283-9EB7-D2F8-537AAE923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r/</a:t>
            </a:r>
            <a:r>
              <a:rPr lang="en-US" dirty="0" err="1"/>
              <a:t>CompSocial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255F6-6649-C767-07A3-500723DB2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0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69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the target post to all posts during 2y period (one year before and one year after) by computing H(</a:t>
            </a:r>
            <a:r>
              <a:rPr lang="en-US" dirty="0" err="1"/>
              <a:t>p,SLM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), the cross-entropy of p with respect to the SLM </a:t>
            </a:r>
            <a:r>
              <a:rPr lang="en-US" dirty="0" err="1"/>
              <a:t>i</a:t>
            </a:r>
            <a:r>
              <a:rPr lang="en-US" dirty="0"/>
              <a:t> language model. </a:t>
            </a:r>
          </a:p>
          <a:p>
            <a:r>
              <a:rPr lang="en-US" dirty="0"/>
              <a:t>Under this notation, Prog(p) = −3 would mean that the language of the post p appears to closest to the language used in the third month before p was written.</a:t>
            </a:r>
          </a:p>
          <a:p>
            <a:endParaRPr lang="en-US" dirty="0"/>
          </a:p>
          <a:p>
            <a:r>
              <a:rPr lang="en-US" dirty="0"/>
              <a:t>A lexical innovation is a word that was never used before in the community and that was used at least 10 times by multiple users in posts discussing different products over a period of 6 months after the word was ﬁrst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84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task ignores middle users in the range [50, 200] because their staying status is uncertain.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43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Growth and retention are related but not the same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88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compute a correlation for each pair of metrics for each k. </a:t>
            </a:r>
          </a:p>
          <a:p>
            <a:r>
              <a:rPr lang="en-US" dirty="0"/>
              <a:t>K means taking a snapshot of a community when it reaches k users.</a:t>
            </a:r>
          </a:p>
          <a:p>
            <a:r>
              <a:rPr lang="en-US" dirty="0"/>
              <a:t>There are 10 correlation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47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Balanced participation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91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5E557-38C9-5263-E8E2-F8B1342FD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E3FB08-9AE0-CE4D-74C1-FBFF5BFDD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034A56-9383-0113-FE1D-05C419081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only half of data is treated, …</a:t>
            </a:r>
          </a:p>
          <a:p>
            <a:endParaRPr lang="en-US" dirty="0"/>
          </a:p>
          <a:p>
            <a:r>
              <a:rPr lang="en-US" dirty="0"/>
              <a:t>Because each participant can belong to either group with equal chance, unlike the observational data where the treatment status (e.g. gender) is given.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8F97A-4230-D5DC-4132-27F020E259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10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CV or many CVs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85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Scholars vs. participants who are not trained to evaluator papers.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19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famous books face initial rejections and are almost ignored at the beginning (hard to predict future success)</a:t>
            </a:r>
          </a:p>
          <a:p>
            <a:r>
              <a:rPr lang="en-US" dirty="0"/>
              <a:t>Majority of other songs receive little attention at all (unequal)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66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Pairwise difference in 8 worlds (not std.)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5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82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EECD1-A67C-C6C6-C57F-5B091ADC0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FDCF16-3E00-2A89-93DB-42D2EF3E66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E0CE5B-6E1A-BD7A-0C15-CCFBF8FCE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A3BE3-D44E-08BA-CCC2-35B0640792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44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1" i="0">
                <a:latin typeface="LM Sans 12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LM Sans 12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fld id="{C79BAC38-34E9-4242-BB0A-BE2DDD9404B1}" type="datetime1">
              <a:rPr lang="en-US" smtClean="0"/>
              <a:t>3/1/26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5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F0BD-E983-D747-A8CF-D828D6BC397B}" type="datetime1">
              <a:rPr lang="en-US" smtClean="0"/>
              <a:t>3/1/26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05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D53B-9D60-AB4F-90EE-829E25AB6707}" type="datetime1">
              <a:rPr lang="en-US" smtClean="0"/>
              <a:t>3/1/26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1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LM Sans 12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  <a:lvl2pPr>
              <a:defRPr>
                <a:latin typeface="LM Sans 12" panose="00000500000000000000" pitchFamily="50" charset="0"/>
              </a:defRPr>
            </a:lvl2pPr>
            <a:lvl3pPr>
              <a:defRPr>
                <a:latin typeface="LM Sans 12" panose="00000500000000000000" pitchFamily="50" charset="0"/>
              </a:defRPr>
            </a:lvl3pPr>
            <a:lvl4pPr>
              <a:defRPr>
                <a:latin typeface="LM Sans 12" panose="00000500000000000000" pitchFamily="50" charset="0"/>
              </a:defRPr>
            </a:lvl4pPr>
            <a:lvl5pPr>
              <a:defRPr>
                <a:latin typeface="LM Sans 12" panose="000005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fld id="{7FB79824-1599-2D45-A02C-28CD09FD7E14}" type="datetime1">
              <a:rPr lang="en-US" smtClean="0"/>
              <a:t>3/1/26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38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4C929-4B2D-344A-9EF2-AB3A1E2C9CD2}" type="datetime1">
              <a:rPr lang="en-US" smtClean="0"/>
              <a:t>3/1/26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5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badi MT Condensed Extra Bold" panose="020B03060301010101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  <a:lvl2pPr>
              <a:defRPr>
                <a:latin typeface="Abadi MT Condensed Light" panose="020B0306030101010103" pitchFamily="34" charset="77"/>
              </a:defRPr>
            </a:lvl2pPr>
            <a:lvl3pPr>
              <a:defRPr>
                <a:latin typeface="Abadi MT Condensed Light" panose="020B0306030101010103" pitchFamily="34" charset="77"/>
              </a:defRPr>
            </a:lvl3pPr>
            <a:lvl4pPr>
              <a:defRPr>
                <a:latin typeface="Abadi MT Condensed Light" panose="020B0306030101010103" pitchFamily="34" charset="77"/>
              </a:defRPr>
            </a:lvl4pPr>
            <a:lvl5pPr>
              <a:defRPr>
                <a:latin typeface="Abadi MT Condensed Light" panose="020B03060301010101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  <a:lvl2pPr>
              <a:defRPr>
                <a:latin typeface="Abadi MT Condensed Light" panose="020B0306030101010103" pitchFamily="34" charset="77"/>
              </a:defRPr>
            </a:lvl2pPr>
            <a:lvl3pPr>
              <a:defRPr>
                <a:latin typeface="Abadi MT Condensed Light" panose="020B0306030101010103" pitchFamily="34" charset="77"/>
              </a:defRPr>
            </a:lvl3pPr>
            <a:lvl4pPr>
              <a:defRPr>
                <a:latin typeface="Abadi MT Condensed Light" panose="020B0306030101010103" pitchFamily="34" charset="77"/>
              </a:defRPr>
            </a:lvl4pPr>
            <a:lvl5pPr>
              <a:defRPr>
                <a:latin typeface="Abadi MT Condensed Light" panose="020B03060301010101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</a:lstStyle>
          <a:p>
            <a:fld id="{A4374B65-6519-484E-9C47-1615B510C388}" type="datetime1">
              <a:rPr lang="en-US" smtClean="0"/>
              <a:t>3/1/26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1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67E8-81BB-D44F-BCB5-3D37BB91F17C}" type="datetime1">
              <a:rPr lang="en-US" smtClean="0"/>
              <a:t>3/1/26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5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B1A99-7612-EB4B-AEAB-054269ECF55E}" type="datetime1">
              <a:rPr lang="en-US" smtClean="0"/>
              <a:t>3/1/26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2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28C00-98BB-0A4C-9B7A-E0C9A0D6114B}" type="datetime1">
              <a:rPr lang="en-US" smtClean="0"/>
              <a:t>3/1/26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40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B20C-F5DC-D045-90B5-4CACA0C6E147}" type="datetime1">
              <a:rPr lang="en-US" smtClean="0"/>
              <a:t>3/1/26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22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FE27-42F5-B748-8D36-C704C35B5F61}" type="datetime1">
              <a:rPr lang="en-US" smtClean="0"/>
              <a:t>3/1/26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10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badi MT Condensed Light" panose="020B0306030101010103" pitchFamily="34" charset="77"/>
              </a:defRPr>
            </a:lvl1pPr>
          </a:lstStyle>
          <a:p>
            <a:fld id="{0FB34C5D-9801-E548-9066-35D6B7BD067D}" type="datetime1">
              <a:rPr lang="en-US" smtClean="0"/>
              <a:t>3/1/26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badi MT Condensed Light" panose="020B03060301010101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badi MT Condensed Light" panose="020B0306030101010103" pitchFamily="34" charset="77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4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badi MT Condensed Extra Bold" panose="020B03060301010101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aopeng@cityu.edu.h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npoin.com/gini-coefficient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B6359-AFC8-5749-ABD8-D22C31534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602" y="1413845"/>
            <a:ext cx="7746794" cy="1729289"/>
          </a:xfrm>
        </p:spPr>
        <p:txBody>
          <a:bodyPr>
            <a:normAutofit fontScale="90000"/>
          </a:bodyPr>
          <a:lstStyle/>
          <a:p>
            <a:r>
              <a:rPr lang="en-HK" sz="5300" dirty="0">
                <a:latin typeface="+mn-lt"/>
              </a:rPr>
              <a:t>SDSC 2005 - Introduction to Computational Social Science </a:t>
            </a:r>
            <a:br>
              <a:rPr lang="en-HK" sz="5300" dirty="0">
                <a:latin typeface="+mn-lt"/>
              </a:rPr>
            </a:br>
            <a:r>
              <a:rPr lang="en-HK" sz="5300" dirty="0">
                <a:latin typeface="+mn-lt"/>
              </a:rPr>
              <a:t>(Lecture 7)</a:t>
            </a:r>
            <a:endParaRPr lang="en-US" b="1" dirty="0">
              <a:latin typeface="+mn-lt"/>
              <a:cs typeface="Al Nile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B8D86-7309-C04C-901B-36514C381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3230220"/>
            <a:ext cx="6858000" cy="2653748"/>
          </a:xfrm>
        </p:spPr>
        <p:txBody>
          <a:bodyPr>
            <a:normAutofit lnSpcReduction="10000"/>
          </a:bodyPr>
          <a:lstStyle/>
          <a:p>
            <a:endParaRPr lang="en-US" dirty="0">
              <a:latin typeface="LM Sans 12" panose="00000500000000000000" pitchFamily="50" charset="0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Hao PENG</a:t>
            </a:r>
          </a:p>
          <a:p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(</a:t>
            </a:r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  <a:hlinkClick r:id="rId3"/>
              </a:rPr>
              <a:t>haopeng@cityu.edu.hk</a:t>
            </a:r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)</a:t>
            </a:r>
          </a:p>
          <a:p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Department of Data Science</a:t>
            </a:r>
          </a:p>
          <a:p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City University of Hong Kong</a:t>
            </a:r>
          </a:p>
          <a:p>
            <a:r>
              <a:rPr lang="en-US" dirty="0">
                <a:solidFill>
                  <a:srgbClr val="0019FF"/>
                </a:solidFill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https://</a:t>
            </a:r>
            <a:r>
              <a:rPr lang="en-US" dirty="0" err="1">
                <a:solidFill>
                  <a:srgbClr val="0019FF"/>
                </a:solidFill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haoopeng.github.io</a:t>
            </a:r>
            <a:r>
              <a:rPr lang="en-US" dirty="0">
                <a:solidFill>
                  <a:srgbClr val="0019FF"/>
                </a:solidFill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52969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81433-5127-39E9-157D-DE245FE7D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A53EB-1F51-7117-E963-324253CF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/>
              <a:t>Steps for digital experiments</a:t>
            </a:r>
            <a:endParaRPr lang="en-US" b="0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CF34-D7FF-A7CA-321E-B3C97FA4C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6" y="1690688"/>
            <a:ext cx="8061373" cy="4802185"/>
          </a:xfrm>
        </p:spPr>
        <p:txBody>
          <a:bodyPr>
            <a:normAutofit/>
          </a:bodyPr>
          <a:lstStyle/>
          <a:p>
            <a:r>
              <a:rPr lang="en-US" sz="2400" dirty="0"/>
              <a:t>Pre-register on OSF or similar sites</a:t>
            </a:r>
          </a:p>
          <a:p>
            <a:r>
              <a:rPr lang="en-US" sz="2400" dirty="0"/>
              <a:t>Ethical review (IRB at your institutions)</a:t>
            </a:r>
          </a:p>
          <a:p>
            <a:r>
              <a:rPr lang="en-US" sz="2400" dirty="0"/>
              <a:t>Choose platform</a:t>
            </a:r>
          </a:p>
          <a:p>
            <a:pPr lvl="1"/>
            <a:r>
              <a:rPr lang="en-US" sz="2000" dirty="0"/>
              <a:t>build your own site</a:t>
            </a:r>
          </a:p>
          <a:p>
            <a:pPr lvl="1"/>
            <a:r>
              <a:rPr lang="en-US" sz="2000" dirty="0"/>
              <a:t>Qualtrics, Prolific</a:t>
            </a:r>
          </a:p>
          <a:p>
            <a:pPr lvl="1"/>
            <a:r>
              <a:rPr lang="en-US" sz="2000" dirty="0"/>
              <a:t>Amazon Mechanical Turk, </a:t>
            </a:r>
            <a:r>
              <a:rPr lang="en-US" sz="2000" dirty="0" err="1"/>
              <a:t>CloudResearch</a:t>
            </a:r>
            <a:endParaRPr lang="en-US" sz="2000" dirty="0"/>
          </a:p>
          <a:p>
            <a:r>
              <a:rPr lang="en-US" sz="2400" dirty="0"/>
              <a:t>Recruit / Randomize participants</a:t>
            </a:r>
          </a:p>
          <a:p>
            <a:r>
              <a:rPr lang="en-US" sz="2400" dirty="0"/>
              <a:t>Measure behavioral outcomes (clicks, downloads, shares)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Practice: </a:t>
            </a:r>
            <a:r>
              <a:rPr lang="en-US" sz="2400" dirty="0">
                <a:solidFill>
                  <a:srgbClr val="0078B9"/>
                </a:solidFill>
              </a:rPr>
              <a:t>How to A/B test different friend recommendation algorithms (strong vs. weak tie) on chance of finding new job.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0148E-CDC3-B6BE-08DC-F5DB7EE7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160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C2504-3813-627A-67FA-09833238E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7ED70-EC0C-0361-6BC6-2A77C4D5D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 fontScale="90000"/>
          </a:bodyPr>
          <a:lstStyle/>
          <a:p>
            <a:r>
              <a:rPr lang="en-US" b="0" dirty="0">
                <a:effectLst/>
              </a:rPr>
              <a:t>Case study: how does social influence impact success of cultural products?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F7395-ED77-60A2-58CA-D68F34BAF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912479"/>
            <a:ext cx="810201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78B9"/>
                </a:solidFill>
              </a:rPr>
              <a:t>Hypothesis</a:t>
            </a:r>
            <a:r>
              <a:rPr lang="en-US" sz="2400" dirty="0"/>
              <a:t>: </a:t>
            </a:r>
            <a:r>
              <a:rPr lang="en-US" sz="2400" u="sng" dirty="0"/>
              <a:t>Influence makes success unpredictable &amp; unequal.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3A357-0037-7404-6843-2F85A8C9B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1026" name="Picture 2" descr="The Three-Body Problem: Now a major Netflix series: 1 : Liu, Cixin, Liu,  Ken: Amazon.co.uk: Books">
            <a:extLst>
              <a:ext uri="{FF2B5EF4-FFF2-40B4-BE49-F238E27FC236}">
                <a16:creationId xmlns:a16="http://schemas.microsoft.com/office/drawing/2014/main" id="{64F76ED3-A6A0-62A3-9F27-D05C4155F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427" y="3154782"/>
            <a:ext cx="1979613" cy="304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sy: Gangnam Style (2012) Soundtrack OST •">
            <a:extLst>
              <a:ext uri="{FF2B5EF4-FFF2-40B4-BE49-F238E27FC236}">
                <a16:creationId xmlns:a16="http://schemas.microsoft.com/office/drawing/2014/main" id="{16F71234-5E87-DF4F-EE3F-A57BFFA7D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957" y="3141705"/>
            <a:ext cx="2057400" cy="302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4F9D79-E062-3913-048D-E94DBC430E4B}"/>
              </a:ext>
            </a:extLst>
          </p:cNvPr>
          <p:cNvSpPr txBox="1">
            <a:spLocks/>
          </p:cNvSpPr>
          <p:nvPr/>
        </p:nvSpPr>
        <p:spPr>
          <a:xfrm>
            <a:off x="1221311" y="2669049"/>
            <a:ext cx="2748367" cy="572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Ignored initially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454E1A-AB3F-B9F1-2994-3BEA92CE1AD1}"/>
              </a:ext>
            </a:extLst>
          </p:cNvPr>
          <p:cNvSpPr txBox="1">
            <a:spLocks/>
          </p:cNvSpPr>
          <p:nvPr/>
        </p:nvSpPr>
        <p:spPr>
          <a:xfrm>
            <a:off x="4628467" y="2669049"/>
            <a:ext cx="3592917" cy="572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Others get little attention</a:t>
            </a:r>
          </a:p>
        </p:txBody>
      </p:sp>
    </p:spTree>
    <p:extLst>
      <p:ext uri="{BB962C8B-B14F-4D97-AF65-F5344CB8AC3E}">
        <p14:creationId xmlns:p14="http://schemas.microsoft.com/office/powerpoint/2010/main" val="2079250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CB333-2CB5-2C88-8C40-6C538FE82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622DB-7384-0381-FBBD-9F775BF7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Music Lab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0E193-F345-BCAA-8A77-BB43993B3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Classic study by [</a:t>
            </a:r>
            <a:r>
              <a:rPr lang="en-US" sz="2400" dirty="0" err="1"/>
              <a:t>Salganik</a:t>
            </a:r>
            <a:r>
              <a:rPr lang="en-US" sz="2400" dirty="0"/>
              <a:t>, Dodds &amp; Watts, 2006, </a:t>
            </a:r>
            <a:r>
              <a:rPr lang="en-US" sz="2400" i="1" dirty="0"/>
              <a:t>Science</a:t>
            </a:r>
            <a:r>
              <a:rPr lang="en-US" sz="2400" dirty="0"/>
              <a:t>]</a:t>
            </a:r>
            <a:endParaRPr lang="en-US" sz="2400" i="1" dirty="0"/>
          </a:p>
          <a:p>
            <a:pPr lvl="1"/>
            <a:r>
              <a:rPr lang="en-US" sz="2000" dirty="0"/>
              <a:t>14,000+ participants, 48 unknown songs</a:t>
            </a:r>
          </a:p>
          <a:p>
            <a:pPr marL="457200" lvl="1" indent="0">
              <a:buNone/>
            </a:pPr>
            <a:r>
              <a:rPr lang="en-US" sz="1600" dirty="0"/>
              <a:t>(recruited from http://</a:t>
            </a:r>
            <a:r>
              <a:rPr lang="en-US" sz="1600" dirty="0" err="1"/>
              <a:t>www.bolt</a:t>
            </a:r>
            <a:r>
              <a:rPr lang="en-US" sz="1600" dirty="0"/>
              <a:t>. com, a website popular with young adults in the US)</a:t>
            </a:r>
            <a:endParaRPr lang="en-US" sz="2000" dirty="0"/>
          </a:p>
          <a:p>
            <a:pPr lvl="1"/>
            <a:r>
              <a:rPr lang="en-US" sz="2000" dirty="0"/>
              <a:t>Independent condition vs. 8 “social influence” worlds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085A1-31A2-80C3-7607-CBEF3406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417E4-3608-A06C-093B-DD33BCDCC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70" y="3506789"/>
            <a:ext cx="51689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2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6468B-7294-4943-E0C1-A09FAC489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2089E-5B5C-FF6A-892E-15056D1E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Music Lab interface /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EA96C-7C3D-4DA8-F90A-FD599CDFB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“social influence” condition: </a:t>
            </a:r>
            <a:r>
              <a:rPr lang="en-US" sz="2400" u="sng" dirty="0"/>
              <a:t>download counts are shown</a:t>
            </a:r>
          </a:p>
          <a:p>
            <a:r>
              <a:rPr lang="en-US" sz="2400" dirty="0"/>
              <a:t>Independent condition: </a:t>
            </a:r>
            <a:r>
              <a:rPr lang="en-US" sz="2400" u="sng" dirty="0"/>
              <a:t>download information is hidden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6B763-EACA-5CDF-4A66-BF4CA35B1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2B665F-5D5F-8B31-DCEB-FD2972A03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42" y="2727543"/>
            <a:ext cx="5716318" cy="390043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818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71132-8BA1-1C6C-9BF0-89A262929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C877-E5DE-5DEA-711B-547CF065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Music Lab </a:t>
            </a:r>
            <a:r>
              <a:rPr lang="en-US" sz="4400" dirty="0"/>
              <a:t>outcome</a:t>
            </a:r>
            <a:r>
              <a:rPr lang="en-US" b="0" dirty="0">
                <a:effectLst/>
              </a:rPr>
              <a:t>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762D6-825F-32FD-A0C3-A132E6505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DV: rating and download</a:t>
            </a:r>
            <a:endParaRPr lang="en-US" sz="2400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A4ABB-D4EB-731E-9E95-30D62302C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6" name="Picture 5" descr="A screenshot of a music box&#10;&#10;AI-generated content may be incorrect.">
            <a:extLst>
              <a:ext uri="{FF2B5EF4-FFF2-40B4-BE49-F238E27FC236}">
                <a16:creationId xmlns:a16="http://schemas.microsoft.com/office/drawing/2014/main" id="{370284F5-AF0D-0B56-840E-E0B06FCE6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10" y="2666999"/>
            <a:ext cx="2495067" cy="277018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BCFDC7-EE96-EF0E-B332-0BD58E730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10" y="2666999"/>
            <a:ext cx="2520968" cy="277018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098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68F10-3CF3-290D-1F46-447703EF6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457E5-FB5D-A5B2-6509-6DD90CE6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Music Lab experimental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7D2FE-881C-C98A-E7AD-3AC42D30D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6" y="1690689"/>
            <a:ext cx="825987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Social influence creates </a:t>
            </a:r>
            <a:r>
              <a:rPr lang="en-US" sz="2400" dirty="0">
                <a:solidFill>
                  <a:srgbClr val="0078B9"/>
                </a:solidFill>
              </a:rPr>
              <a:t>inequality</a:t>
            </a:r>
            <a:r>
              <a:rPr lang="en-US" sz="2400" dirty="0"/>
              <a:t> in cultural markets</a:t>
            </a:r>
          </a:p>
          <a:p>
            <a:r>
              <a:rPr lang="en-US" sz="2400" dirty="0"/>
              <a:t>(they even ran a 2</a:t>
            </a:r>
            <a:r>
              <a:rPr lang="en-US" sz="2400" baseline="30000" dirty="0"/>
              <a:t>nd</a:t>
            </a:r>
            <a:r>
              <a:rPr lang="en-US" sz="2400" dirty="0"/>
              <a:t> experiment due to the zero-cost design)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4492C-38FF-6A36-6A0F-E64BB03F2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7" name="Picture 6" descr="A graph of different sizes and colors&#10;&#10;AI-generated content may be incorrect.">
            <a:extLst>
              <a:ext uri="{FF2B5EF4-FFF2-40B4-BE49-F238E27FC236}">
                <a16:creationId xmlns:a16="http://schemas.microsoft.com/office/drawing/2014/main" id="{14A361E6-F300-5917-4B21-04B649FCA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2802892"/>
            <a:ext cx="6345868" cy="315086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7601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F9D58-D005-4226-1BAB-D03A5EA67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00B7B-9617-31F0-94F1-5E3C5C0D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Music Lab experimental findings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31819-90A9-E958-421B-4F2C831BA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F7A0D-1657-4945-D092-BC485B56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399" y="3137008"/>
            <a:ext cx="5279374" cy="30621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81220D-B426-3164-CE9D-AD1AC1ECC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09409"/>
            <a:ext cx="825987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Social influence creates </a:t>
            </a:r>
            <a:r>
              <a:rPr lang="en-US" sz="2400" dirty="0">
                <a:solidFill>
                  <a:srgbClr val="0078B9"/>
                </a:solidFill>
              </a:rPr>
              <a:t>unpredictability</a:t>
            </a:r>
            <a:r>
              <a:rPr lang="en-US" sz="2400" dirty="0"/>
              <a:t> in cultural markets</a:t>
            </a:r>
          </a:p>
          <a:p>
            <a:r>
              <a:rPr lang="en-US" sz="2400" dirty="0"/>
              <a:t>In the 2</a:t>
            </a:r>
            <a:r>
              <a:rPr lang="en-US" sz="2400" baseline="30000" dirty="0"/>
              <a:t>nd</a:t>
            </a:r>
            <a:r>
              <a:rPr lang="en-US" sz="2400" dirty="0"/>
              <a:t> exp, songs are ordered by their download counts (shows a stronger signal for social influence)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35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184B0-D5F0-2BC4-8924-98A288FE4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A7419-72B3-7507-D0E3-21B5D308B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Issues for two research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820D-9F5C-4848-B206-286EB7DD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Observational: large scale but suffers from confounding and selection biases, weak in causality, cheap (data &amp; code)</a:t>
            </a:r>
          </a:p>
          <a:p>
            <a:r>
              <a:rPr lang="en-US" sz="2400" dirty="0"/>
              <a:t>Experimental: strong in causal claims and mechanisms but lacks generalizability, time consuming and costly (field exp)</a:t>
            </a:r>
          </a:p>
          <a:p>
            <a:r>
              <a:rPr lang="en-US" sz="2400" dirty="0">
                <a:solidFill>
                  <a:srgbClr val="0078B9"/>
                </a:solidFill>
              </a:rPr>
              <a:t>Best practices: combine both designs</a:t>
            </a:r>
          </a:p>
          <a:p>
            <a:pPr lvl="1"/>
            <a:r>
              <a:rPr lang="en-US" sz="2000" dirty="0" err="1"/>
              <a:t>Obs</a:t>
            </a:r>
            <a:r>
              <a:rPr lang="en-US" sz="2000" dirty="0"/>
              <a:t>: Use diverse datasets, open data/code, causal inference</a:t>
            </a:r>
          </a:p>
          <a:p>
            <a:pPr lvl="1"/>
            <a:r>
              <a:rPr lang="en-US" sz="2000" dirty="0"/>
              <a:t>Exp: pre-registration, replication (rounds), power analysis, ethics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B29AB-E0F7-EB0D-E391-AB62BC22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818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5D8DF-4ECC-CC41-6F7C-F2981CFA4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85676-8A59-F69E-ABE0-9344E2C4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A1C43-2B3E-11BE-21DB-B11BDA1DF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Research design = the most important decision you make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Observational studies → great for description &amp; exploration</a:t>
            </a:r>
          </a:p>
          <a:p>
            <a:r>
              <a:rPr lang="en-US" sz="2400" dirty="0">
                <a:solidFill>
                  <a:srgbClr val="C00000"/>
                </a:solidFill>
              </a:rPr>
              <a:t>Experiments → causal claims &amp; understanding mechanisms</a:t>
            </a:r>
          </a:p>
          <a:p>
            <a:r>
              <a:rPr lang="en-US" sz="2400" dirty="0">
                <a:solidFill>
                  <a:srgbClr val="0078B9"/>
                </a:solidFill>
              </a:rPr>
              <a:t>CSS makes them easier than ever</a:t>
            </a:r>
          </a:p>
          <a:p>
            <a:pPr lvl="1"/>
            <a:r>
              <a:rPr lang="en-US" sz="2000" dirty="0"/>
              <a:t>Large open empirical datasets, open-sourced statistical models</a:t>
            </a:r>
          </a:p>
          <a:p>
            <a:pPr lvl="1"/>
            <a:r>
              <a:rPr lang="en-US" sz="2000" dirty="0"/>
              <a:t>Digital platforms for recruiting participants / performing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07082-1303-5B24-7A1B-2A1B25063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320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25946-E1B8-54E2-7D60-796CFEB43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8D17-E7F8-09E9-1DBE-96AB61827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Learning 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38EE2F-EF9E-BD4D-F10A-AE6171E23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2D1E14-6BF4-5704-2517-61616DB84C46}"/>
              </a:ext>
            </a:extLst>
          </p:cNvPr>
          <p:cNvSpPr txBox="1">
            <a:spLocks/>
          </p:cNvSpPr>
          <p:nvPr/>
        </p:nvSpPr>
        <p:spPr>
          <a:xfrm>
            <a:off x="628649" y="1847851"/>
            <a:ext cx="82153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ffectLst/>
              </a:rPr>
              <a:t>Define online communities</a:t>
            </a:r>
            <a:r>
              <a:rPr lang="en-US" dirty="0"/>
              <a:t>, </a:t>
            </a:r>
            <a:r>
              <a:rPr lang="en-US" dirty="0" err="1">
                <a:effectLst/>
              </a:rPr>
              <a:t>ontrast</a:t>
            </a:r>
            <a:r>
              <a:rPr lang="en-US" dirty="0">
                <a:effectLst/>
              </a:rPr>
              <a:t> with offline ones</a:t>
            </a:r>
          </a:p>
          <a:p>
            <a:r>
              <a:rPr lang="en-US" dirty="0">
                <a:effectLst/>
              </a:rPr>
              <a:t>Explain key patterns in user participation, evolution</a:t>
            </a:r>
          </a:p>
          <a:p>
            <a:r>
              <a:rPr lang="en-US" dirty="0"/>
              <a:t>Community norms, adoption</a:t>
            </a:r>
          </a:p>
          <a:p>
            <a:r>
              <a:rPr lang="en-US" dirty="0"/>
              <a:t>Predicting growth and success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Core techniques for analyzing communities</a:t>
            </a:r>
          </a:p>
        </p:txBody>
      </p:sp>
    </p:spTree>
    <p:extLst>
      <p:ext uri="{BB962C8B-B14F-4D97-AF65-F5344CB8AC3E}">
        <p14:creationId xmlns:p14="http://schemas.microsoft.com/office/powerpoint/2010/main" val="786586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Agenda for this week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D50F03-748D-83BE-304B-25AD9AD37203}"/>
              </a:ext>
            </a:extLst>
          </p:cNvPr>
          <p:cNvSpPr txBox="1">
            <a:spLocks/>
          </p:cNvSpPr>
          <p:nvPr/>
        </p:nvSpPr>
        <p:spPr>
          <a:xfrm>
            <a:off x="628650" y="184785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ffectLst/>
              </a:rPr>
              <a:t>Online Communities and User Behavior</a:t>
            </a:r>
            <a:endParaRPr lang="en-US" sz="2800" dirty="0"/>
          </a:p>
          <a:p>
            <a:pPr lvl="1"/>
            <a:r>
              <a:rPr lang="en-US" dirty="0"/>
              <a:t>Participation, online norms</a:t>
            </a:r>
          </a:p>
          <a:p>
            <a:pPr lvl="1"/>
            <a:r>
              <a:rPr lang="en-US" dirty="0"/>
              <a:t>Adoption, retention, polarization</a:t>
            </a:r>
          </a:p>
          <a:p>
            <a:pPr lvl="1"/>
            <a:r>
              <a:rPr lang="en-US" dirty="0">
                <a:effectLst/>
              </a:rPr>
              <a:t>Community success</a:t>
            </a:r>
          </a:p>
        </p:txBody>
      </p:sp>
    </p:spTree>
    <p:extLst>
      <p:ext uri="{BB962C8B-B14F-4D97-AF65-F5344CB8AC3E}">
        <p14:creationId xmlns:p14="http://schemas.microsoft.com/office/powerpoint/2010/main" val="346380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C895D-DEF9-BC44-75E7-5CAF0FADD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2E968-EAA4-63E2-0BE4-B4153F8E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What are online communities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7C72FA-721E-8785-02DE-66DF1054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0C0D0B-9AA3-B68D-A555-BFC41EFBE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10" y="1690689"/>
            <a:ext cx="8271510" cy="44981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78B9"/>
                </a:solidFill>
              </a:rPr>
              <a:t>Digital spaces for interaction, identity formation, shared norms</a:t>
            </a:r>
          </a:p>
          <a:p>
            <a:pPr lvl="0"/>
            <a:r>
              <a:rPr lang="en-US" sz="2000" dirty="0"/>
              <a:t>Key features: persistence, searchability, scalability, algorithmic mediation</a:t>
            </a:r>
          </a:p>
          <a:p>
            <a:pPr marL="0" lvl="0" indent="0">
              <a:buNone/>
            </a:pPr>
            <a:r>
              <a:rPr lang="en-US" sz="2000" b="1" dirty="0"/>
              <a:t>Types of communities:</a:t>
            </a:r>
          </a:p>
          <a:p>
            <a:pPr lvl="0"/>
            <a:r>
              <a:rPr lang="en-US" sz="2000" dirty="0"/>
              <a:t>Interest-based (subreddits, </a:t>
            </a:r>
            <a:r>
              <a:rPr lang="en-US" sz="2000" dirty="0" err="1"/>
              <a:t>wechat</a:t>
            </a:r>
            <a:r>
              <a:rPr lang="en-US" sz="2000" dirty="0"/>
              <a:t> groups)</a:t>
            </a:r>
          </a:p>
          <a:p>
            <a:pPr lvl="0"/>
            <a:r>
              <a:rPr lang="en-US" sz="2000" dirty="0"/>
              <a:t>Identity/support-based (mental health forums, LGBTQ+ groups)</a:t>
            </a:r>
          </a:p>
          <a:p>
            <a:pPr lvl="0"/>
            <a:r>
              <a:rPr lang="en-US" sz="2000" dirty="0"/>
              <a:t>Professional (LinkedIn networks)</a:t>
            </a:r>
          </a:p>
          <a:p>
            <a:pPr lvl="0"/>
            <a:r>
              <a:rPr lang="en-US" sz="2000" dirty="0"/>
              <a:t>Ephemeral/emergent (hashtag-based social movements such as #BLM)</a:t>
            </a:r>
          </a:p>
        </p:txBody>
      </p:sp>
    </p:spTree>
    <p:extLst>
      <p:ext uri="{BB962C8B-B14F-4D97-AF65-F5344CB8AC3E}">
        <p14:creationId xmlns:p14="http://schemas.microsoft.com/office/powerpoint/2010/main" val="1264830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EDB23-AFDA-BFDC-B572-1D680DF39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52096-200C-BCF1-C9F5-82F0F124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Online vs. offline communities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03EC7-9E7B-2B34-D8CA-A3EDDFAF1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F8BF0A-41A1-E06E-7937-BDF6927E8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10" y="1690689"/>
            <a:ext cx="8271510" cy="449818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/>
              <a:t>Key differences:</a:t>
            </a:r>
          </a:p>
          <a:p>
            <a:pPr lvl="0"/>
            <a:r>
              <a:rPr lang="en-US" sz="2000" dirty="0"/>
              <a:t>Scale: millions vs hundreds</a:t>
            </a:r>
          </a:p>
          <a:p>
            <a:pPr lvl="0"/>
            <a:r>
              <a:rPr lang="en-US" sz="2000" dirty="0"/>
              <a:t>Superficial vs. meaningful interactions</a:t>
            </a:r>
          </a:p>
          <a:p>
            <a:pPr lvl="0"/>
            <a:r>
              <a:rPr lang="en-US" sz="2000" dirty="0"/>
              <a:t>Virtual vs. in-person</a:t>
            </a:r>
          </a:p>
          <a:p>
            <a:pPr lvl="0"/>
            <a:r>
              <a:rPr lang="en-US" sz="2000" dirty="0">
                <a:solidFill>
                  <a:srgbClr val="0078B9"/>
                </a:solidFill>
              </a:rPr>
              <a:t>Anonymity/pseudonymity</a:t>
            </a:r>
          </a:p>
          <a:p>
            <a:pPr lvl="0"/>
            <a:r>
              <a:rPr lang="en-US" sz="2000" dirty="0">
                <a:solidFill>
                  <a:srgbClr val="0078B9"/>
                </a:solidFill>
              </a:rPr>
              <a:t>Asynchronous + persistent traces</a:t>
            </a:r>
          </a:p>
          <a:p>
            <a:pPr lvl="0"/>
            <a:r>
              <a:rPr lang="en-US" sz="2000" dirty="0">
                <a:solidFill>
                  <a:srgbClr val="0078B9"/>
                </a:solidFill>
              </a:rPr>
              <a:t>Algorithmic curation shapes visibility</a:t>
            </a:r>
          </a:p>
        </p:txBody>
      </p:sp>
    </p:spTree>
    <p:extLst>
      <p:ext uri="{BB962C8B-B14F-4D97-AF65-F5344CB8AC3E}">
        <p14:creationId xmlns:p14="http://schemas.microsoft.com/office/powerpoint/2010/main" val="3989587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5A3A8-3279-0AC0-53AD-AFB251A66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91230-4B45-F375-D663-3FE3B3FA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User behaviors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901B6-0392-7E80-2AB3-35C0BEC0C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26FC09-4CD9-3435-5533-35FA7B5B1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10" y="1690689"/>
            <a:ext cx="8271510" cy="466566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sz="2400" dirty="0"/>
              <a:t>Patterns of platform engagement:</a:t>
            </a:r>
          </a:p>
          <a:p>
            <a:pPr lvl="0"/>
            <a:r>
              <a:rPr lang="en-US" sz="2000" dirty="0"/>
              <a:t>Lurking vs active participation</a:t>
            </a:r>
          </a:p>
          <a:p>
            <a:pPr lvl="0"/>
            <a:r>
              <a:rPr lang="en-US" sz="2000" dirty="0"/>
              <a:t>Various motivations:</a:t>
            </a:r>
          </a:p>
          <a:p>
            <a:pPr lvl="1"/>
            <a:r>
              <a:rPr lang="en-US" sz="2000" dirty="0"/>
              <a:t>information seeking </a:t>
            </a:r>
          </a:p>
          <a:p>
            <a:pPr lvl="1"/>
            <a:r>
              <a:rPr lang="en-US" sz="2000" dirty="0"/>
              <a:t>social validation</a:t>
            </a:r>
          </a:p>
          <a:p>
            <a:pPr lvl="1"/>
            <a:r>
              <a:rPr lang="en-US" sz="2000" dirty="0"/>
              <a:t>self-expression</a:t>
            </a:r>
          </a:p>
          <a:p>
            <a:pPr lvl="1"/>
            <a:r>
              <a:rPr lang="en-US" sz="2000" dirty="0"/>
              <a:t>belonging</a:t>
            </a:r>
          </a:p>
          <a:p>
            <a:pPr lvl="1"/>
            <a:r>
              <a:rPr lang="en-US" sz="2000" dirty="0"/>
              <a:t>entertainment</a:t>
            </a:r>
          </a:p>
          <a:p>
            <a:pPr lvl="0"/>
            <a:r>
              <a:rPr lang="en-US" sz="2000" dirty="0"/>
              <a:t>Dark behaviors: </a:t>
            </a:r>
            <a:r>
              <a:rPr lang="en-US" sz="2000" u="sng" dirty="0"/>
              <a:t>trolling, toxicity, harassment</a:t>
            </a:r>
          </a:p>
          <a:p>
            <a:pPr lvl="0"/>
            <a:r>
              <a:rPr lang="en-US" sz="2000" dirty="0"/>
              <a:t>Platform design shapes how user behave</a:t>
            </a:r>
          </a:p>
          <a:p>
            <a:pPr lvl="1"/>
            <a:r>
              <a:rPr lang="en-US" sz="2000" dirty="0"/>
              <a:t>Upvotes / likes (hidden or revealed)</a:t>
            </a:r>
          </a:p>
          <a:p>
            <a:pPr lvl="1"/>
            <a:r>
              <a:rPr lang="en-US" sz="2000" dirty="0"/>
              <a:t>Retweets (enabled or disallowed)</a:t>
            </a:r>
          </a:p>
          <a:p>
            <a:pPr lvl="1"/>
            <a:r>
              <a:rPr lang="en-US" sz="2000" dirty="0"/>
              <a:t>Anonymity (FB vs. Telegram)</a:t>
            </a:r>
          </a:p>
          <a:p>
            <a:pPr lvl="1"/>
            <a:r>
              <a:rPr lang="en-US" sz="2200" dirty="0"/>
              <a:t>Rewards (badges)</a:t>
            </a:r>
          </a:p>
        </p:txBody>
      </p:sp>
    </p:spTree>
    <p:extLst>
      <p:ext uri="{BB962C8B-B14F-4D97-AF65-F5344CB8AC3E}">
        <p14:creationId xmlns:p14="http://schemas.microsoft.com/office/powerpoint/2010/main" val="3975139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AE414-1FAC-C167-DE08-A7CEB2C37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9A20-D92D-5065-3EB2-A69815328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Participation Inequality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EA729-5C3E-39B5-B15D-C1437A0A4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3F8909-B7C1-7057-881A-869DFBE86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10" y="1690689"/>
            <a:ext cx="8271510" cy="449818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/>
              <a:t>The 90-9-1 Rule:</a:t>
            </a:r>
          </a:p>
          <a:p>
            <a:pPr lvl="0"/>
            <a:r>
              <a:rPr lang="en-US" sz="2000" dirty="0"/>
              <a:t>90% lurkers (never contribute)</a:t>
            </a:r>
          </a:p>
          <a:p>
            <a:pPr lvl="0"/>
            <a:r>
              <a:rPr lang="en-US" sz="2000" dirty="0"/>
              <a:t>9% occasional contributors</a:t>
            </a:r>
          </a:p>
          <a:p>
            <a:pPr lvl="0"/>
            <a:r>
              <a:rPr lang="en-US" sz="2000" dirty="0"/>
              <a:t>1% users create most content</a:t>
            </a:r>
          </a:p>
          <a:p>
            <a:pPr lvl="0"/>
            <a:r>
              <a:rPr lang="en-US" sz="2000" dirty="0"/>
              <a:t>Variations:</a:t>
            </a:r>
          </a:p>
          <a:p>
            <a:pPr lvl="1"/>
            <a:r>
              <a:rPr lang="en-US" sz="2000" dirty="0"/>
              <a:t>Wikipedia: ~99.8–0.2–0.003</a:t>
            </a:r>
          </a:p>
          <a:p>
            <a:pPr lvl="1"/>
            <a:r>
              <a:rPr lang="en-US" sz="2000" dirty="0"/>
              <a:t>Blogs (vlogs): 95–5–0.1</a:t>
            </a:r>
          </a:p>
          <a:p>
            <a:pPr lvl="1"/>
            <a:r>
              <a:rPr lang="en-US" sz="2000" dirty="0"/>
              <a:t>Examples?</a:t>
            </a:r>
          </a:p>
        </p:txBody>
      </p:sp>
    </p:spTree>
    <p:extLst>
      <p:ext uri="{BB962C8B-B14F-4D97-AF65-F5344CB8AC3E}">
        <p14:creationId xmlns:p14="http://schemas.microsoft.com/office/powerpoint/2010/main" val="629722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50CB7-4C96-591B-BFCE-F4DC3B31B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3428-23D1-95B7-F489-A84BEBD0E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Evidence of 90-9-1 rule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A0B3D-9712-8918-4936-C3724B91F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C94F9E-AD61-B7CE-322C-EDA6F2A32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10" y="1690689"/>
            <a:ext cx="8271510" cy="449818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/>
              <a:t>Common observations:</a:t>
            </a:r>
          </a:p>
          <a:p>
            <a:pPr lvl="0"/>
            <a:r>
              <a:rPr lang="en-US" sz="2000" dirty="0"/>
              <a:t>Reddit: Majority users only read; small % post/upvote heavily</a:t>
            </a:r>
          </a:p>
          <a:p>
            <a:pPr lvl="0"/>
            <a:r>
              <a:rPr lang="en-US" sz="2000" dirty="0"/>
              <a:t>Wikipedia: ~0.003% most active editors do ~2/3 of work</a:t>
            </a:r>
          </a:p>
          <a:p>
            <a:pPr lvl="0"/>
            <a:r>
              <a:rPr lang="en-US" sz="2000" dirty="0"/>
              <a:t>Twitter/X: Power-law distribution in tweet volume</a:t>
            </a:r>
          </a:p>
          <a:p>
            <a:pPr lvl="0"/>
            <a:r>
              <a:rPr lang="en-US" sz="2000" dirty="0"/>
              <a:t>Why it persists: </a:t>
            </a:r>
          </a:p>
          <a:p>
            <a:pPr lvl="1"/>
            <a:r>
              <a:rPr lang="en-US" sz="2000" dirty="0"/>
              <a:t>Barriers (time, resource)</a:t>
            </a:r>
          </a:p>
          <a:p>
            <a:pPr lvl="1"/>
            <a:r>
              <a:rPr lang="en-US" sz="2000" dirty="0"/>
              <a:t>Free-rider problem</a:t>
            </a:r>
            <a:endParaRPr lang="en-US" sz="1600" dirty="0"/>
          </a:p>
          <a:p>
            <a:pPr marL="0" indent="0">
              <a:buNone/>
            </a:pPr>
            <a:r>
              <a:rPr lang="en-US" sz="2400" dirty="0"/>
              <a:t>Implications: </a:t>
            </a:r>
          </a:p>
          <a:p>
            <a:r>
              <a:rPr lang="en-US" sz="2000" dirty="0"/>
              <a:t>Small core drives norms &amp; culture</a:t>
            </a:r>
          </a:p>
          <a:p>
            <a:r>
              <a:rPr lang="en-US" sz="2000" dirty="0"/>
              <a:t>Platform incentives can shift ratios (gamification, moderation)</a:t>
            </a:r>
          </a:p>
        </p:txBody>
      </p:sp>
    </p:spTree>
    <p:extLst>
      <p:ext uri="{BB962C8B-B14F-4D97-AF65-F5344CB8AC3E}">
        <p14:creationId xmlns:p14="http://schemas.microsoft.com/office/powerpoint/2010/main" val="234498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BA77D-0F2D-D00C-4911-C8D433588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CFB13-99D5-AD32-64F2-503D7EDDF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21" y="365126"/>
            <a:ext cx="8699190" cy="1325563"/>
          </a:xfrm>
        </p:spPr>
        <p:txBody>
          <a:bodyPr/>
          <a:lstStyle/>
          <a:p>
            <a:r>
              <a:rPr lang="en-US" b="0" dirty="0"/>
              <a:t>Gini index of inequality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2D1DC-7178-F3FD-67A2-20AB3F26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26" name="Picture 2" descr="Gini Coefficient Formula">
            <a:extLst>
              <a:ext uri="{FF2B5EF4-FFF2-40B4-BE49-F238E27FC236}">
                <a16:creationId xmlns:a16="http://schemas.microsoft.com/office/drawing/2014/main" id="{C1BF5C2D-E2D1-B268-2FC1-04E4295C8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77" y="1574575"/>
            <a:ext cx="7676845" cy="431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909396-9A96-04F7-0C84-4F67FF5DE7E0}"/>
              </a:ext>
            </a:extLst>
          </p:cNvPr>
          <p:cNvSpPr txBox="1"/>
          <p:nvPr/>
        </p:nvSpPr>
        <p:spPr>
          <a:xfrm>
            <a:off x="3087914" y="6169708"/>
            <a:ext cx="4579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https://penpoin.com/gini-coefficient/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224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8492D-5071-CFD5-5E57-673AFBAD0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CF81-E628-595C-5949-00ED0CDE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21" y="365126"/>
            <a:ext cx="8699190" cy="1325563"/>
          </a:xfrm>
        </p:spPr>
        <p:txBody>
          <a:bodyPr/>
          <a:lstStyle/>
          <a:p>
            <a:r>
              <a:rPr lang="en-US" b="0" dirty="0"/>
              <a:t>Measure of inequality/centralization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FCD412-8CE2-E8BB-22CB-A8B5AEDB7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886962-0F0D-4167-3D3B-A940AC998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533" y="1545659"/>
            <a:ext cx="8271510" cy="376668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/>
              <a:t>Gini coefficient based on user activity level:</a:t>
            </a:r>
          </a:p>
          <a:p>
            <a:pPr lvl="0"/>
            <a:r>
              <a:rPr lang="en-US" sz="2000" dirty="0"/>
              <a:t>Wikipedia article: distribution of the num. of edits/revisions per editor</a:t>
            </a:r>
          </a:p>
          <a:p>
            <a:pPr lvl="0"/>
            <a:r>
              <a:rPr lang="en-US" sz="2000" dirty="0" err="1"/>
              <a:t>Github</a:t>
            </a:r>
            <a:r>
              <a:rPr lang="en-US" sz="2000" dirty="0"/>
              <a:t> repository: dist. of the num. of commits per developer</a:t>
            </a:r>
          </a:p>
          <a:p>
            <a:pPr lvl="0"/>
            <a:r>
              <a:rPr lang="en-US" sz="2000" dirty="0"/>
              <a:t>Reddit group: dist. of the num. of posts/comments per member</a:t>
            </a:r>
          </a:p>
          <a:p>
            <a:pPr marL="0" lvl="0" indent="0">
              <a:buNone/>
            </a:pPr>
            <a:endParaRPr lang="en-US" sz="2000" dirty="0"/>
          </a:p>
          <a:p>
            <a:pPr marL="0" lvl="0" indent="0">
              <a:buNone/>
            </a:pPr>
            <a:r>
              <a:rPr lang="en-US" sz="2400" dirty="0"/>
              <a:t>Performance metrics:</a:t>
            </a:r>
          </a:p>
          <a:p>
            <a:pPr lvl="0"/>
            <a:r>
              <a:rPr lang="en-US" sz="2000" dirty="0"/>
              <a:t>Wikipedia: the article being promoted to Featured Article (FA Status)</a:t>
            </a:r>
          </a:p>
          <a:p>
            <a:pPr lvl="0"/>
            <a:r>
              <a:rPr lang="en-US" sz="2000" dirty="0" err="1"/>
              <a:t>Github</a:t>
            </a:r>
            <a:r>
              <a:rPr lang="en-US" sz="2000" dirty="0"/>
              <a:t>: the num. of stars/forks</a:t>
            </a:r>
          </a:p>
          <a:p>
            <a:pPr lvl="0"/>
            <a:r>
              <a:rPr lang="en-US" sz="2000" dirty="0"/>
              <a:t>Reddit: the subreddit size grows by +50% within X months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716AC-28D9-DA2D-9167-8735577220F8}"/>
              </a:ext>
            </a:extLst>
          </p:cNvPr>
          <p:cNvSpPr txBox="1"/>
          <p:nvPr/>
        </p:nvSpPr>
        <p:spPr>
          <a:xfrm>
            <a:off x="867227" y="5418847"/>
            <a:ext cx="76481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8B9"/>
                </a:solidFill>
              </a:rPr>
              <a:t>Is activity centralization predictive of crowd performance?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How do we design a study to examine this question?</a:t>
            </a:r>
          </a:p>
        </p:txBody>
      </p:sp>
    </p:spTree>
    <p:extLst>
      <p:ext uri="{BB962C8B-B14F-4D97-AF65-F5344CB8AC3E}">
        <p14:creationId xmlns:p14="http://schemas.microsoft.com/office/powerpoint/2010/main" val="1923845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3C0A3-3685-5663-94FE-E32CCD520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D7830-CD72-AFFB-2441-2FAC0DDE1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21" y="365126"/>
            <a:ext cx="8699190" cy="1325563"/>
          </a:xfrm>
        </p:spPr>
        <p:txBody>
          <a:bodyPr/>
          <a:lstStyle/>
          <a:p>
            <a:r>
              <a:rPr lang="en-US" b="0" dirty="0"/>
              <a:t>Measure of polarization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3E3F3-8A11-1A0B-6826-B626C88C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20B9CC-A7A8-DDAE-7DEA-7B149DE71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10" y="1690689"/>
            <a:ext cx="8271510" cy="449818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/>
              <a:t>Opinion based polarization:</a:t>
            </a:r>
          </a:p>
          <a:p>
            <a:pPr lvl="0"/>
            <a:r>
              <a:rPr lang="en-US" sz="2400" dirty="0"/>
              <a:t>Wikipedia article: </a:t>
            </a:r>
          </a:p>
          <a:p>
            <a:pPr lvl="1"/>
            <a:r>
              <a:rPr lang="en-US" sz="2000" dirty="0"/>
              <a:t>Compute the ideology score for each editor based on their relative contribution to a list of conservative vs. liberal wiki articles.</a:t>
            </a:r>
          </a:p>
          <a:p>
            <a:pPr lvl="1"/>
            <a:r>
              <a:rPr lang="en-US" sz="2000" dirty="0"/>
              <a:t>Calculate the variance of ideology scores for each article.</a:t>
            </a:r>
          </a:p>
          <a:p>
            <a:pPr lvl="0"/>
            <a:r>
              <a:rPr lang="en-US" sz="2400" dirty="0"/>
              <a:t>Reddit community: </a:t>
            </a:r>
          </a:p>
          <a:p>
            <a:pPr lvl="1"/>
            <a:r>
              <a:rPr lang="en-US" sz="2000" dirty="0"/>
              <a:t>Aggregate posts and comments for each user, create word2vec or doc2vec embedding per user, or use </a:t>
            </a:r>
            <a:r>
              <a:rPr lang="en-US" sz="2000" dirty="0" err="1"/>
              <a:t>BoW</a:t>
            </a:r>
            <a:r>
              <a:rPr lang="en-US" sz="2000" dirty="0"/>
              <a:t> / TF-IDF vectors.</a:t>
            </a:r>
          </a:p>
          <a:p>
            <a:pPr lvl="1"/>
            <a:r>
              <a:rPr lang="en-US" sz="2000" dirty="0"/>
              <a:t>Compute average pairwise cosine distance.</a:t>
            </a:r>
          </a:p>
          <a:p>
            <a:pPr marL="0" indent="0">
              <a:buNone/>
            </a:pPr>
            <a:r>
              <a:rPr lang="en-US" dirty="0"/>
              <a:t>Network (interaction) based polarization</a:t>
            </a:r>
          </a:p>
        </p:txBody>
      </p:sp>
    </p:spTree>
    <p:extLst>
      <p:ext uri="{BB962C8B-B14F-4D97-AF65-F5344CB8AC3E}">
        <p14:creationId xmlns:p14="http://schemas.microsoft.com/office/powerpoint/2010/main" val="3605286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321F8-6CEB-205A-2E21-C28AFC48F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2006A-FF72-0896-BF00-E14B09972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Power of polarized crowds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99436-AC18-712F-2A1B-7FE26357A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39D41-D611-23EC-DC02-B2AEC4FC6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10" y="1690689"/>
            <a:ext cx="8271510" cy="4498182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Polarization helps create echo-chamber effects</a:t>
            </a:r>
          </a:p>
          <a:p>
            <a:pPr lvl="0"/>
            <a:r>
              <a:rPr lang="en-US" sz="2400" dirty="0">
                <a:solidFill>
                  <a:srgbClr val="C00000"/>
                </a:solidFill>
              </a:rPr>
              <a:t>But is polarization necessarily bad?</a:t>
            </a:r>
          </a:p>
          <a:p>
            <a:pPr marL="0" lvl="0" indent="0">
              <a:buNone/>
            </a:pPr>
            <a:endParaRPr lang="en-US" sz="2400" dirty="0"/>
          </a:p>
          <a:p>
            <a:pPr marL="0" lvl="0" indent="0">
              <a:buNone/>
            </a:pPr>
            <a:r>
              <a:rPr lang="en-US" sz="2400" dirty="0"/>
              <a:t>An interesting research question:</a:t>
            </a:r>
          </a:p>
          <a:p>
            <a:r>
              <a:rPr lang="en-US" sz="2400" dirty="0">
                <a:solidFill>
                  <a:srgbClr val="0078B9"/>
                </a:solidFill>
              </a:rPr>
              <a:t>Is polarization correlated with community success on Reddit?</a:t>
            </a:r>
          </a:p>
          <a:p>
            <a:pPr lvl="1"/>
            <a:r>
              <a:rPr lang="en-US" sz="2000" dirty="0"/>
              <a:t>What is the IV and DV?</a:t>
            </a:r>
          </a:p>
          <a:p>
            <a:pPr lvl="1"/>
            <a:r>
              <a:rPr lang="en-US" sz="2000" dirty="0"/>
              <a:t>How to measure them?</a:t>
            </a:r>
          </a:p>
          <a:p>
            <a:pPr lvl="1"/>
            <a:r>
              <a:rPr lang="en-US" sz="2000" dirty="0"/>
              <a:t>What are control variables we need to consider?</a:t>
            </a:r>
          </a:p>
        </p:txBody>
      </p:sp>
    </p:spTree>
    <p:extLst>
      <p:ext uri="{BB962C8B-B14F-4D97-AF65-F5344CB8AC3E}">
        <p14:creationId xmlns:p14="http://schemas.microsoft.com/office/powerpoint/2010/main" val="2904268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3FA11-93B1-9D76-4492-4CD9C2E9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6C1E4-D73B-702A-1530-6F55665B5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Community norms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B087E-3099-D139-FB55-AB92F6C00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47FE5E-42B4-0DA9-EE1C-6D2AFEA28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45" y="1437471"/>
            <a:ext cx="8271510" cy="449818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b="1" dirty="0"/>
              <a:t>What are they?</a:t>
            </a:r>
          </a:p>
          <a:p>
            <a:pPr lvl="0"/>
            <a:r>
              <a:rPr lang="en-US" sz="2000" dirty="0"/>
              <a:t>Unwritten/shared rules guiding behavior (e.g., no toxicity, cite sources)</a:t>
            </a:r>
          </a:p>
          <a:p>
            <a:pPr lvl="0"/>
            <a:r>
              <a:rPr lang="en-US" sz="2000" dirty="0"/>
              <a:t>Emerge from repeated interactions &amp; moderation</a:t>
            </a:r>
          </a:p>
          <a:p>
            <a:pPr lvl="0"/>
            <a:r>
              <a:rPr lang="en-US" sz="2000" dirty="0"/>
              <a:t>Stronger in close-knit vs. large anonymous spaces</a:t>
            </a:r>
          </a:p>
          <a:p>
            <a:pPr marL="0" lvl="0" indent="0">
              <a:buNone/>
            </a:pPr>
            <a:endParaRPr lang="en-US" sz="2400" dirty="0"/>
          </a:p>
          <a:p>
            <a:pPr marL="0" lvl="0" indent="0">
              <a:buNone/>
            </a:pPr>
            <a:r>
              <a:rPr lang="en-US" sz="2400" b="1" dirty="0"/>
              <a:t>Formation of norms</a:t>
            </a:r>
          </a:p>
          <a:p>
            <a:pPr lvl="0"/>
            <a:r>
              <a:rPr lang="en-US" sz="2000" dirty="0"/>
              <a:t>Through user interactions &amp; feedback</a:t>
            </a:r>
          </a:p>
          <a:p>
            <a:pPr lvl="0"/>
            <a:r>
              <a:rPr lang="en-US" sz="2000" dirty="0"/>
              <a:t>Norms evolve from conflicts/resolutions</a:t>
            </a:r>
          </a:p>
          <a:p>
            <a:pPr lvl="0"/>
            <a:r>
              <a:rPr lang="en-US" sz="2000" dirty="0"/>
              <a:t>Role of early members &amp; critical mass</a:t>
            </a:r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3AB16DD1-FAB5-C849-BF9D-1B7CE9275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394" y="2440778"/>
            <a:ext cx="2405897" cy="370522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2613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56009-5A45-E2B2-A69B-679FB123C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9D517-FC78-5458-CD8B-FB90FEE4E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sz="4000" b="0" dirty="0">
                <a:effectLst/>
              </a:rPr>
              <a:t>Experiment</a:t>
            </a:r>
            <a:r>
              <a:rPr lang="en-US" sz="4000" b="0" dirty="0"/>
              <a:t>al design</a:t>
            </a:r>
            <a:endParaRPr lang="en-US" sz="4000" b="0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2C484-3EB9-5E58-C0E4-5FE112734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57352"/>
            <a:ext cx="8027718" cy="4881561"/>
          </a:xfrm>
        </p:spPr>
        <p:txBody>
          <a:bodyPr>
            <a:normAutofit/>
          </a:bodyPr>
          <a:lstStyle/>
          <a:p>
            <a:r>
              <a:rPr lang="en-US" sz="2400" b="0" dirty="0">
                <a:effectLst/>
              </a:rPr>
              <a:t>Weakness in observational design: </a:t>
            </a:r>
            <a:r>
              <a:rPr lang="en-US" sz="2400" b="0" u="sng" dirty="0">
                <a:effectLst/>
              </a:rPr>
              <a:t>unobserved confounds</a:t>
            </a:r>
          </a:p>
          <a:p>
            <a:r>
              <a:rPr lang="en-US" sz="2400" b="0" dirty="0">
                <a:effectLst/>
              </a:rPr>
              <a:t>Experimental strategy: </a:t>
            </a:r>
            <a:r>
              <a:rPr lang="en-US" sz="2400" b="0" dirty="0">
                <a:solidFill>
                  <a:srgbClr val="0078B9"/>
                </a:solidFill>
                <a:effectLst/>
              </a:rPr>
              <a:t>Randomized controlled trial (RCT)</a:t>
            </a:r>
          </a:p>
          <a:p>
            <a:pPr lvl="1"/>
            <a:r>
              <a:rPr lang="en-US" sz="2000" b="0" dirty="0">
                <a:effectLst/>
              </a:rPr>
              <a:t>Gold </a:t>
            </a:r>
            <a:r>
              <a:rPr lang="en-US" sz="2000" b="0" dirty="0"/>
              <a:t>s</a:t>
            </a:r>
            <a:r>
              <a:rPr lang="en-US" sz="2000" b="0" dirty="0">
                <a:effectLst/>
              </a:rPr>
              <a:t>tandard for establishing causal claims</a:t>
            </a:r>
          </a:p>
          <a:p>
            <a:pPr lvl="1"/>
            <a:r>
              <a:rPr lang="en-US" sz="2000" dirty="0"/>
              <a:t>Random assignment (treatment vs. control group)</a:t>
            </a:r>
          </a:p>
          <a:p>
            <a:pPr lvl="1"/>
            <a:r>
              <a:rPr lang="en-US" sz="2000" dirty="0"/>
              <a:t>Balance on both observable and unobservable variables</a:t>
            </a:r>
          </a:p>
          <a:p>
            <a:pPr lvl="1"/>
            <a:endParaRPr lang="en-US" sz="24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48BD7-5B9F-3C4A-F2E2-3CFA85AE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9" name="Picture 8" descr="A diagram of a treatment group&#10;&#10;AI-generated content may be incorrect.">
            <a:extLst>
              <a:ext uri="{FF2B5EF4-FFF2-40B4-BE49-F238E27FC236}">
                <a16:creationId xmlns:a16="http://schemas.microsoft.com/office/drawing/2014/main" id="{E6A939DA-4D71-5301-0702-9571F6046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246" y="3710746"/>
            <a:ext cx="4885714" cy="275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40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7E7F6-5099-301E-C1C8-4C34CE740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83DE-A433-07AD-7DD1-E0CF378A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88" y="365126"/>
            <a:ext cx="8515350" cy="1325563"/>
          </a:xfrm>
        </p:spPr>
        <p:txBody>
          <a:bodyPr>
            <a:normAutofit/>
          </a:bodyPr>
          <a:lstStyle/>
          <a:p>
            <a:r>
              <a:rPr lang="en-US" sz="4000" b="0" dirty="0"/>
              <a:t>Linguistic norms on Reddit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6F248-4ADD-27F3-54E4-9E003A4D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7A33D216-1357-D1AE-F70E-7F25D77CF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88" y="1636902"/>
            <a:ext cx="8428300" cy="3204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54A069-476F-1795-1D3A-D5DB0DA5E400}"/>
              </a:ext>
            </a:extLst>
          </p:cNvPr>
          <p:cNvSpPr txBox="1"/>
          <p:nvPr/>
        </p:nvSpPr>
        <p:spPr>
          <a:xfrm>
            <a:off x="556933" y="6273662"/>
            <a:ext cx="8873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Cristian et al. User lifecycle &amp; linguistic change in online communities. </a:t>
            </a:r>
            <a:r>
              <a:rPr lang="en-US" sz="1600" b="1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WWW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2013.</a:t>
            </a: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C2D7E2-CD1C-B789-CE9C-A8DC43E314F3}"/>
              </a:ext>
            </a:extLst>
          </p:cNvPr>
          <p:cNvSpPr txBox="1">
            <a:spLocks/>
          </p:cNvSpPr>
          <p:nvPr/>
        </p:nvSpPr>
        <p:spPr>
          <a:xfrm>
            <a:off x="496849" y="4962758"/>
            <a:ext cx="8485789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altLang="zh-CN" sz="2400" b="1" dirty="0">
                <a:solidFill>
                  <a:srgbClr val="0078B9"/>
                </a:solidFill>
              </a:rPr>
              <a:t>There are linguistic norms in online communities, which is evolving.</a:t>
            </a:r>
          </a:p>
          <a:p>
            <a:pPr>
              <a:spcBef>
                <a:spcPts val="400"/>
              </a:spcBef>
            </a:pPr>
            <a:r>
              <a:rPr lang="en-US" altLang="zh-CN" sz="2400" dirty="0">
                <a:solidFill>
                  <a:srgbClr val="0078B9"/>
                </a:solidFill>
              </a:rPr>
              <a:t>New users often adapt to current norms upon joining a community.</a:t>
            </a:r>
          </a:p>
          <a:p>
            <a:pPr>
              <a:spcBef>
                <a:spcPts val="400"/>
              </a:spcBef>
            </a:pPr>
            <a:r>
              <a:rPr lang="en-US" altLang="zh-CN" sz="2400" dirty="0">
                <a:solidFill>
                  <a:srgbClr val="0078B9"/>
                </a:solidFill>
              </a:rPr>
              <a:t>As they get older, they become “lazy” to sync with new norms/rules.</a:t>
            </a:r>
          </a:p>
        </p:txBody>
      </p:sp>
    </p:spTree>
    <p:extLst>
      <p:ext uri="{BB962C8B-B14F-4D97-AF65-F5344CB8AC3E}">
        <p14:creationId xmlns:p14="http://schemas.microsoft.com/office/powerpoint/2010/main" val="445180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77C8B-C103-3C4D-6363-B0B20F9ED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9BAB9-8E3C-A75E-CF90-4D81618F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User roles &amp; trajectories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999A4-1826-44C8-7649-223AEF8E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32104AB-E7DD-A295-7641-71FAD4058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10" y="1690689"/>
            <a:ext cx="8271510" cy="449818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/>
              <a:t>Common life-cycle of individual users:</a:t>
            </a:r>
          </a:p>
          <a:p>
            <a:pPr lvl="0"/>
            <a:r>
              <a:rPr lang="en-US" sz="2000" dirty="0"/>
              <a:t>Newbie → regular → power user → moderator</a:t>
            </a:r>
          </a:p>
          <a:p>
            <a:pPr lvl="0"/>
            <a:r>
              <a:rPr lang="en-US" sz="2000" dirty="0"/>
              <a:t>Competition from other platforms</a:t>
            </a:r>
          </a:p>
          <a:p>
            <a:pPr lvl="0"/>
            <a:r>
              <a:rPr lang="en-US" sz="2000" dirty="0"/>
              <a:t>Onboarding challenges &amp; churn risks</a:t>
            </a:r>
          </a:p>
          <a:p>
            <a:pPr lvl="0"/>
            <a:r>
              <a:rPr lang="en-US" sz="2000" dirty="0"/>
              <a:t>Behavioral lifecycle: </a:t>
            </a:r>
          </a:p>
          <a:p>
            <a:pPr lvl="1"/>
            <a:r>
              <a:rPr lang="en-US" sz="2000" dirty="0"/>
              <a:t>lurker → commenter → poster</a:t>
            </a:r>
          </a:p>
        </p:txBody>
      </p:sp>
    </p:spTree>
    <p:extLst>
      <p:ext uri="{BB962C8B-B14F-4D97-AF65-F5344CB8AC3E}">
        <p14:creationId xmlns:p14="http://schemas.microsoft.com/office/powerpoint/2010/main" val="3479172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42146-D5B6-31CF-2C39-2BC6C6F6E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9B6E-4CB2-EE8B-0B9A-88EF1023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88" y="365126"/>
            <a:ext cx="8515350" cy="1325563"/>
          </a:xfrm>
        </p:spPr>
        <p:txBody>
          <a:bodyPr>
            <a:normAutofit/>
          </a:bodyPr>
          <a:lstStyle/>
          <a:p>
            <a:r>
              <a:rPr lang="en-US" sz="4000" b="0" dirty="0"/>
              <a:t>Evidence of user lifecycle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EC55D-7255-6FAE-8863-1D49136C9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 descr="A graph of a person and person&#10;&#10;AI-generated content may be incorrect.">
            <a:extLst>
              <a:ext uri="{FF2B5EF4-FFF2-40B4-BE49-F238E27FC236}">
                <a16:creationId xmlns:a16="http://schemas.microsoft.com/office/drawing/2014/main" id="{4D94952E-38F5-D88D-7C7F-9EB68F7DE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11" y="1461873"/>
            <a:ext cx="7772400" cy="354877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A297A2-541B-4B30-8B08-2041B9C69163}"/>
              </a:ext>
            </a:extLst>
          </p:cNvPr>
          <p:cNvSpPr txBox="1">
            <a:spLocks/>
          </p:cNvSpPr>
          <p:nvPr/>
        </p:nvSpPr>
        <p:spPr>
          <a:xfrm>
            <a:off x="721230" y="5212509"/>
            <a:ext cx="8607930" cy="12803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u="sng" dirty="0"/>
              <a:t>A two-stage lifecycle</a:t>
            </a:r>
            <a:r>
              <a:rPr lang="en-US" altLang="zh-CN" sz="2400" dirty="0"/>
              <a:t> of user susceptibility to linguistic norm change:</a:t>
            </a:r>
          </a:p>
          <a:p>
            <a:pPr>
              <a:spcBef>
                <a:spcPts val="400"/>
              </a:spcBef>
            </a:pPr>
            <a:r>
              <a:rPr lang="en-US" altLang="zh-CN" sz="2400" dirty="0">
                <a:solidFill>
                  <a:srgbClr val="0078B9"/>
                </a:solidFill>
              </a:rPr>
              <a:t>Learning phase (1/3): </a:t>
            </a:r>
            <a:r>
              <a:rPr lang="en-US" altLang="zh-CN" sz="2400" dirty="0"/>
              <a:t>users learn community’s innovative language</a:t>
            </a:r>
          </a:p>
          <a:p>
            <a:pPr>
              <a:spcBef>
                <a:spcPts val="400"/>
              </a:spcBef>
            </a:pPr>
            <a:r>
              <a:rPr lang="en-US" altLang="zh-CN" sz="2400" dirty="0">
                <a:solidFill>
                  <a:srgbClr val="0078B9"/>
                </a:solidFill>
              </a:rPr>
              <a:t>Conservative phase (2/3): </a:t>
            </a:r>
            <a:r>
              <a:rPr lang="en-US" altLang="zh-CN" sz="2400" dirty="0"/>
              <a:t>users stop tuning with evolving norms</a:t>
            </a:r>
          </a:p>
        </p:txBody>
      </p:sp>
    </p:spTree>
    <p:extLst>
      <p:ext uri="{BB962C8B-B14F-4D97-AF65-F5344CB8AC3E}">
        <p14:creationId xmlns:p14="http://schemas.microsoft.com/office/powerpoint/2010/main" val="686826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EF87A-5921-B857-B096-320D67EBB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2B41-480D-9677-A31D-931A5BC89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Impact of norms on behavior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836EF-E41A-E5FC-0EA9-82CE1276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0BD7AD-68E0-983C-0250-03535BDD4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45" y="1678501"/>
            <a:ext cx="8271510" cy="4498182"/>
          </a:xfrm>
        </p:spPr>
        <p:txBody>
          <a:bodyPr>
            <a:normAutofit/>
          </a:bodyPr>
          <a:lstStyle/>
          <a:p>
            <a:pPr lvl="0"/>
            <a:r>
              <a:rPr lang="en-US" sz="2000" dirty="0"/>
              <a:t>Explicit rules increase newcomer compliance &amp; participation</a:t>
            </a:r>
          </a:p>
          <a:p>
            <a:pPr lvl="0"/>
            <a:r>
              <a:rPr lang="en-US" sz="2000" dirty="0"/>
              <a:t>Display expectations reduces biases, boosts equality &amp; equity</a:t>
            </a:r>
          </a:p>
        </p:txBody>
      </p:sp>
      <p:pic>
        <p:nvPicPr>
          <p:cNvPr id="6" name="Picture 5" descr="A close-up of a document&#10;&#10;AI-generated content may be incorrect.">
            <a:extLst>
              <a:ext uri="{FF2B5EF4-FFF2-40B4-BE49-F238E27FC236}">
                <a16:creationId xmlns:a16="http://schemas.microsoft.com/office/drawing/2014/main" id="{AF38C9F9-53F2-2E11-2308-F9A42CC81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43" y="3004064"/>
            <a:ext cx="7772400" cy="232551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3749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3118F-B316-030B-9972-B4C654A88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FDD13-35A6-EB2F-BEDF-24CAA6C5B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User adoption &amp; churn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FF445C-9427-8EE2-6617-913BA63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52EF56-F9AF-234F-1029-2349858AC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8271510" cy="449818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b="1" dirty="0"/>
              <a:t>Adoption</a:t>
            </a:r>
          </a:p>
          <a:p>
            <a:pPr lvl="0"/>
            <a:r>
              <a:rPr lang="en-US" sz="2000" dirty="0"/>
              <a:t>The behavior of starting to use a specific word, phrase, hashtag, image, etc.</a:t>
            </a:r>
          </a:p>
          <a:p>
            <a:pPr lvl="0"/>
            <a:r>
              <a:rPr lang="en-US" sz="2000" dirty="0"/>
              <a:t>It could simply mean joining an online community such as a subreddit.</a:t>
            </a:r>
            <a:endParaRPr lang="en-US" sz="2400" dirty="0"/>
          </a:p>
          <a:p>
            <a:pPr marL="0" lvl="0" indent="0">
              <a:buNone/>
            </a:pPr>
            <a:r>
              <a:rPr lang="en-US" sz="2400" b="1" dirty="0"/>
              <a:t>Churn</a:t>
            </a:r>
          </a:p>
          <a:p>
            <a:r>
              <a:rPr lang="en-US" sz="2000" dirty="0"/>
              <a:t>User abandonment (stop activity)</a:t>
            </a:r>
          </a:p>
          <a:p>
            <a:r>
              <a:rPr lang="en-US" sz="2000" dirty="0"/>
              <a:t>Types: hard (immediate exit), soft (gradual decline)</a:t>
            </a:r>
          </a:p>
          <a:p>
            <a:r>
              <a:rPr lang="en-US" sz="2000" dirty="0"/>
              <a:t>Why it matters?</a:t>
            </a:r>
          </a:p>
          <a:p>
            <a:pPr lvl="1"/>
            <a:r>
              <a:rPr lang="en-US" sz="2000" dirty="0"/>
              <a:t>Retention for building healthy communities</a:t>
            </a:r>
          </a:p>
          <a:p>
            <a:pPr lvl="1"/>
            <a:r>
              <a:rPr lang="en-US" sz="2000" dirty="0"/>
              <a:t>Preventing churn means growth and success</a:t>
            </a:r>
          </a:p>
          <a:p>
            <a:pPr lvl="1"/>
            <a:r>
              <a:rPr lang="en-US" sz="2000" dirty="0"/>
              <a:t>How can we better predict user retention?</a:t>
            </a:r>
          </a:p>
          <a:p>
            <a:pPr marL="0" lv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560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1B68B-7DD2-EF6D-F807-F945269F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80CE-8F3F-E722-F441-57A57A59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Churn prediction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672CD-1253-79C9-C422-3D53FB98A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D905EA-281A-03C1-295F-025CB441E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8271510" cy="449818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Some challenges and insights:</a:t>
            </a:r>
            <a:endParaRPr lang="en-US" b="1" dirty="0"/>
          </a:p>
          <a:p>
            <a:pPr lvl="0"/>
            <a:r>
              <a:rPr lang="en-US" sz="2400" dirty="0"/>
              <a:t>Class imbalance, heterogeneous reactions</a:t>
            </a:r>
          </a:p>
          <a:p>
            <a:pPr lvl="0"/>
            <a:r>
              <a:rPr lang="en-US" sz="2400" dirty="0"/>
              <a:t>Lack of generalizability across communities</a:t>
            </a:r>
          </a:p>
          <a:p>
            <a:pPr lvl="1"/>
            <a:r>
              <a:rPr lang="en-US" sz="2000" dirty="0"/>
              <a:t>Many features can differ across different platforms</a:t>
            </a:r>
          </a:p>
          <a:p>
            <a:pPr lvl="0"/>
            <a:r>
              <a:rPr lang="en-US" sz="2400" dirty="0">
                <a:solidFill>
                  <a:srgbClr val="C00000"/>
                </a:solidFill>
              </a:rPr>
              <a:t>Can we leverage linguistic signals of intent to leave?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18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D5734-6B30-DD46-88DF-0F81D30A5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63109-9438-E641-CCC9-3CB6B512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88" y="365126"/>
            <a:ext cx="8515350" cy="1325563"/>
          </a:xfrm>
        </p:spPr>
        <p:txBody>
          <a:bodyPr>
            <a:normAutofit/>
          </a:bodyPr>
          <a:lstStyle/>
          <a:p>
            <a:r>
              <a:rPr lang="en-US" sz="4000" b="0" dirty="0"/>
              <a:t>User linguistic change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A4CFE1-D1EB-068F-DC31-084819537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0" name="Picture 9" descr="A graph of a number of languages&#10;&#10;AI-generated content may be incorrect.">
            <a:extLst>
              <a:ext uri="{FF2B5EF4-FFF2-40B4-BE49-F238E27FC236}">
                <a16:creationId xmlns:a16="http://schemas.microsoft.com/office/drawing/2014/main" id="{AF74882C-0191-8B81-E2E8-6CCCFD5FA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01044"/>
            <a:ext cx="7772400" cy="331399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3F2D7AB-69DD-9F7F-280B-EEFF51AD6D91}"/>
              </a:ext>
            </a:extLst>
          </p:cNvPr>
          <p:cNvSpPr txBox="1">
            <a:spLocks/>
          </p:cNvSpPr>
          <p:nvPr/>
        </p:nvSpPr>
        <p:spPr>
          <a:xfrm>
            <a:off x="729927" y="5095594"/>
            <a:ext cx="8485789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altLang="zh-CN" sz="2400" dirty="0">
                <a:solidFill>
                  <a:srgbClr val="0078B9"/>
                </a:solidFill>
              </a:rPr>
              <a:t>Adolescent users learn and adapt to new and progressive language. </a:t>
            </a:r>
          </a:p>
          <a:p>
            <a:pPr>
              <a:spcBef>
                <a:spcPts val="400"/>
              </a:spcBef>
            </a:pPr>
            <a:r>
              <a:rPr lang="en-US" altLang="zh-CN" sz="2400" dirty="0">
                <a:solidFill>
                  <a:srgbClr val="0078B9"/>
                </a:solidFill>
              </a:rPr>
              <a:t>Senior users stop conforming and drift away from latest trends.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C00000"/>
                </a:solidFill>
              </a:rPr>
              <a:t>Can we leverage these patterns/features to predict user retention?</a:t>
            </a:r>
          </a:p>
        </p:txBody>
      </p:sp>
    </p:spTree>
    <p:extLst>
      <p:ext uri="{BB962C8B-B14F-4D97-AF65-F5344CB8AC3E}">
        <p14:creationId xmlns:p14="http://schemas.microsoft.com/office/powerpoint/2010/main" val="2030524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3CCA0-BCA7-4563-53FB-BC37C088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F671-8721-E567-8980-2275988C2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88" y="365126"/>
            <a:ext cx="8515350" cy="1325563"/>
          </a:xfrm>
        </p:spPr>
        <p:txBody>
          <a:bodyPr>
            <a:normAutofit/>
          </a:bodyPr>
          <a:lstStyle/>
          <a:p>
            <a:r>
              <a:rPr lang="en-US" sz="4000" b="0" dirty="0"/>
              <a:t>Churn prediction using linguistic change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0A5BD-830C-5212-5C63-2E21FE86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7A71F-FBF6-8A3C-A40D-83B7CA2B4005}"/>
              </a:ext>
            </a:extLst>
          </p:cNvPr>
          <p:cNvSpPr txBox="1">
            <a:spLocks/>
          </p:cNvSpPr>
          <p:nvPr/>
        </p:nvSpPr>
        <p:spPr>
          <a:xfrm>
            <a:off x="628650" y="4848225"/>
            <a:ext cx="8485789" cy="1690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200" dirty="0">
                <a:solidFill>
                  <a:srgbClr val="0078B9"/>
                </a:solidFill>
              </a:rPr>
              <a:t>Using first </a:t>
            </a:r>
            <a:r>
              <a:rPr lang="en-US" altLang="zh-CN" sz="2200" i="1" dirty="0">
                <a:solidFill>
                  <a:srgbClr val="0078B9"/>
                </a:solidFill>
              </a:rPr>
              <a:t>w</a:t>
            </a:r>
            <a:r>
              <a:rPr lang="en-US" altLang="zh-CN" sz="2200" dirty="0">
                <a:solidFill>
                  <a:srgbClr val="0078B9"/>
                </a:solidFill>
              </a:rPr>
              <a:t> posts to predict churn or retention (logit):</a:t>
            </a:r>
          </a:p>
          <a:p>
            <a:pPr marL="357188" lvl="1" indent="-233363"/>
            <a:r>
              <a:rPr lang="en-US" altLang="zh-CN" sz="1900" b="1" dirty="0"/>
              <a:t>Departed</a:t>
            </a:r>
            <a:r>
              <a:rPr lang="en-US" altLang="zh-CN" sz="1900" dirty="0"/>
              <a:t>: users who left before writing m more posts (e.g. [20, 20+30]).</a:t>
            </a:r>
          </a:p>
          <a:p>
            <a:pPr marL="357188" lvl="1" indent="-233363"/>
            <a:r>
              <a:rPr lang="en-US" altLang="zh-CN" sz="1900" b="1" dirty="0"/>
              <a:t>Stayed</a:t>
            </a:r>
            <a:r>
              <a:rPr lang="en-US" altLang="zh-CN" sz="1900" dirty="0"/>
              <a:t>: users who stayed long enough to write &gt;= 200 posts in total.</a:t>
            </a:r>
          </a:p>
          <a:p>
            <a:pPr marL="357188" lvl="1" indent="-233363"/>
            <a:r>
              <a:rPr lang="en-US" altLang="zh-CN" sz="1900" dirty="0">
                <a:solidFill>
                  <a:srgbClr val="C00000"/>
                </a:solidFill>
              </a:rPr>
              <a:t>The </a:t>
            </a:r>
            <a:r>
              <a:rPr lang="en-US" altLang="zh-CN" sz="1900" i="1" dirty="0">
                <a:solidFill>
                  <a:srgbClr val="C00000"/>
                </a:solidFill>
              </a:rPr>
              <a:t>w</a:t>
            </a:r>
            <a:r>
              <a:rPr lang="en-US" altLang="zh-CN" sz="1900" dirty="0">
                <a:solidFill>
                  <a:srgbClr val="C00000"/>
                </a:solidFill>
              </a:rPr>
              <a:t> posts could be early stage for some users but be later for others. The idea is that we can use language features to distinguish the two types &amp; predict retention.</a:t>
            </a:r>
          </a:p>
        </p:txBody>
      </p:sp>
      <p:pic>
        <p:nvPicPr>
          <p:cNvPr id="7" name="Picture 6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C6B6FEC3-9D35-0E24-C4D2-646371CC4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37" y="1565181"/>
            <a:ext cx="8283047" cy="309646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BB646A-79B1-6784-D029-F96B38A80397}"/>
              </a:ext>
            </a:extLst>
          </p:cNvPr>
          <p:cNvSpPr/>
          <p:nvPr/>
        </p:nvSpPr>
        <p:spPr>
          <a:xfrm>
            <a:off x="6280716" y="1690689"/>
            <a:ext cx="514531" cy="20744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13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7E7E0-D232-F0BF-4C34-96F1864AD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BD0D5-A1C7-B5E6-76F9-E2356DBE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752E76A-1DFA-60A6-734C-435A97C2B7A1}"/>
              </a:ext>
            </a:extLst>
          </p:cNvPr>
          <p:cNvSpPr txBox="1">
            <a:spLocks/>
          </p:cNvSpPr>
          <p:nvPr/>
        </p:nvSpPr>
        <p:spPr>
          <a:xfrm>
            <a:off x="628650" y="1690689"/>
            <a:ext cx="851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Multi-faceted</a:t>
            </a:r>
            <a:r>
              <a:rPr lang="en-US" b="0" dirty="0"/>
              <a:t> metrics for success:</a:t>
            </a:r>
            <a:endParaRPr lang="en-US" sz="2800" dirty="0"/>
          </a:p>
          <a:p>
            <a:r>
              <a:rPr lang="en-US" sz="2400" dirty="0"/>
              <a:t>Member size growth within a time window</a:t>
            </a:r>
          </a:p>
          <a:p>
            <a:r>
              <a:rPr lang="en-US" sz="2400" dirty="0"/>
              <a:t>Percentage of users retained within a year</a:t>
            </a:r>
          </a:p>
          <a:p>
            <a:r>
              <a:rPr lang="en-US" sz="2400" dirty="0"/>
              <a:t>Long term survival (e.g., still active after two years)</a:t>
            </a:r>
          </a:p>
          <a:p>
            <a:r>
              <a:rPr lang="en-US" sz="2400" dirty="0"/>
              <a:t>Volume of activities (e.g., avg. num. of posts per month)</a:t>
            </a:r>
          </a:p>
          <a:p>
            <a:r>
              <a:rPr lang="en-US" sz="2400" dirty="0"/>
              <a:t>Crowd performance metrics, Content quality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practice:</a:t>
            </a:r>
          </a:p>
          <a:p>
            <a:r>
              <a:rPr lang="en-US" sz="2400" dirty="0"/>
              <a:t>Not one-size-fits-all: different communities succeed differently</a:t>
            </a:r>
          </a:p>
          <a:p>
            <a:r>
              <a:rPr lang="en-US" sz="2400" dirty="0"/>
              <a:t>Desirable: Sustained growth + low churn + quality interaction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B1FEF1-E309-E079-3717-A983C18E0E5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LM Sans 12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b="0"/>
              <a:t>Community growth &amp; success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29970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53283-D52D-3A0C-F7E9-BEB00B261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4678D-4AB7-EDA1-C0FC-E4FBA3277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Most communities grow a little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463B2-0630-6D50-3588-F319AE121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" name="Picture 3" descr="A graph with a blue line&#10;&#10;AI-generated content may be incorrect.">
            <a:extLst>
              <a:ext uri="{FF2B5EF4-FFF2-40B4-BE49-F238E27FC236}">
                <a16:creationId xmlns:a16="http://schemas.microsoft.com/office/drawing/2014/main" id="{D0AB9DEA-7672-A28F-0752-2934D76D9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988" y="1816100"/>
            <a:ext cx="4965700" cy="3797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0788AE-853D-6000-8E59-E2D8F8489041}"/>
              </a:ext>
            </a:extLst>
          </p:cNvPr>
          <p:cNvSpPr txBox="1"/>
          <p:nvPr/>
        </p:nvSpPr>
        <p:spPr>
          <a:xfrm>
            <a:off x="628650" y="5830987"/>
            <a:ext cx="8873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Cunha et al. 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Characterizing and Predicting the Success of Online Communities. </a:t>
            </a:r>
            <a:r>
              <a:rPr lang="en-US" sz="1400" b="1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WWW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73785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01C58-5605-5F39-EC09-7A9BA7E22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60B5-3904-D7C9-F807-7E08E09BC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sz="4000" b="0" dirty="0"/>
              <a:t>Quantifying effect size</a:t>
            </a:r>
            <a:endParaRPr lang="en-US" sz="4000" b="0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31CD7-863C-3D6C-081F-0120CAD89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547" y="1509147"/>
            <a:ext cx="7818803" cy="4881561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Average treatment effect (ATE):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Compare the avg. outcome if everyone was treated vs. no one was.</a:t>
            </a:r>
          </a:p>
          <a:p>
            <a:pPr marL="457200" lvl="1" indent="0">
              <a:buNone/>
            </a:pPr>
            <a:endParaRPr lang="en-US" sz="1600" dirty="0"/>
          </a:p>
          <a:p>
            <a:pPr lvl="1"/>
            <a:r>
              <a:rPr lang="en-US" sz="2000" dirty="0"/>
              <a:t>Design: Two versions of the same CV, one CV assigned a Black-sounding name, the other assigned a White-sounding name. Recruit participants to rate the employability. Randomly assign participants into two groups.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With RCT design, we can simply calculate ATE by comparing the average outcome between treatment and control groups, why?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3C8F3-B1EF-07F1-CA2C-5066D9979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6" name="Picture 5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AC5A1B10-83DB-48EE-8862-370F74DC1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376" y="1957628"/>
            <a:ext cx="3451728" cy="82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07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E6427-3E16-D6CC-3661-7D185744E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03343-B6BD-85DE-916C-53D4836C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Growth metrics are correlated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B98B7-ACD8-5993-48B3-F1B7B1FB1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EFE8BC6-5B0F-3D57-027F-8A9AA2FCC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37" y="1519239"/>
            <a:ext cx="5832476" cy="43155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6B879E-C3E4-B41A-7C2C-4225C65ECF7F}"/>
              </a:ext>
            </a:extLst>
          </p:cNvPr>
          <p:cNvSpPr txBox="1"/>
          <p:nvPr/>
        </p:nvSpPr>
        <p:spPr>
          <a:xfrm>
            <a:off x="1011237" y="5895494"/>
            <a:ext cx="75041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8B9"/>
                </a:solidFill>
              </a:rPr>
              <a:t>Do a measurement of each metric when a community reaches k users.</a:t>
            </a:r>
          </a:p>
        </p:txBody>
      </p:sp>
    </p:spTree>
    <p:extLst>
      <p:ext uri="{BB962C8B-B14F-4D97-AF65-F5344CB8AC3E}">
        <p14:creationId xmlns:p14="http://schemas.microsoft.com/office/powerpoint/2010/main" val="3311970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88DD2-4084-E7ED-58E5-5AC819A2A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63C55-DE9E-6DE5-CF6D-5B0EBDF15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8185E8-4810-C6DE-FEDF-14189BF96DBF}"/>
              </a:ext>
            </a:extLst>
          </p:cNvPr>
          <p:cNvSpPr txBox="1">
            <a:spLocks/>
          </p:cNvSpPr>
          <p:nvPr/>
        </p:nvSpPr>
        <p:spPr>
          <a:xfrm>
            <a:off x="628649" y="1504945"/>
            <a:ext cx="8001000" cy="5381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Volume, speed, and concentration of activity</a:t>
            </a:r>
          </a:p>
          <a:p>
            <a:pPr lvl="1"/>
            <a:r>
              <a:rPr lang="en-US" sz="2200" dirty="0"/>
              <a:t>Participation rate and equality may help</a:t>
            </a:r>
          </a:p>
          <a:p>
            <a:pPr lvl="1"/>
            <a:r>
              <a:rPr lang="en-US" sz="2200" dirty="0"/>
              <a:t>Fraction of posts and comments that received at least one reply</a:t>
            </a:r>
            <a:endParaRPr lang="en-US" sz="2000" dirty="0"/>
          </a:p>
          <a:p>
            <a:r>
              <a:rPr lang="en-US" sz="2400" dirty="0"/>
              <a:t>Network structure and member interactions</a:t>
            </a:r>
          </a:p>
          <a:p>
            <a:pPr lvl="1"/>
            <a:r>
              <a:rPr lang="en-US" sz="2200" dirty="0"/>
              <a:t>Composition of new and old (experienced) users</a:t>
            </a:r>
          </a:p>
          <a:p>
            <a:pPr lvl="1"/>
            <a:r>
              <a:rPr lang="en-US" sz="2200" dirty="0"/>
              <a:t>Build a comment network: compute clustering coefficient, network density, fraction of users in the largest component, avg distance, etc.</a:t>
            </a:r>
          </a:p>
          <a:p>
            <a:r>
              <a:rPr lang="en-US" sz="2400" dirty="0"/>
              <a:t>Linguistic patterns</a:t>
            </a:r>
          </a:p>
          <a:p>
            <a:pPr lvl="1"/>
            <a:r>
              <a:rPr lang="en-US" sz="2200" dirty="0"/>
              <a:t>Avg./median length of posts, comments</a:t>
            </a:r>
          </a:p>
          <a:p>
            <a:pPr lvl="1"/>
            <a:r>
              <a:rPr lang="en-US" sz="2200" dirty="0"/>
              <a:t>Size of vocabulary, unique words</a:t>
            </a:r>
          </a:p>
          <a:p>
            <a:pPr lvl="1"/>
            <a:r>
              <a:rPr lang="en-US" sz="2200" dirty="0"/>
              <a:t>Distribution of LIWC categories</a:t>
            </a:r>
          </a:p>
          <a:p>
            <a:pPr lvl="1"/>
            <a:r>
              <a:rPr lang="en-US" sz="2200" dirty="0"/>
              <a:t>Distribution of Big Five personality traits</a:t>
            </a:r>
          </a:p>
          <a:p>
            <a:pPr lvl="1"/>
            <a:r>
              <a:rPr lang="en-US" sz="2200" dirty="0"/>
              <a:t>Toxicity, incivility, harassment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78B9"/>
                </a:solidFill>
              </a:rPr>
              <a:t>Example: Predicting success of Reddit communities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49B15C-686E-79F7-756C-4E7A05550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39579" cy="1325563"/>
          </a:xfrm>
        </p:spPr>
        <p:txBody>
          <a:bodyPr/>
          <a:lstStyle/>
          <a:p>
            <a:r>
              <a:rPr lang="en-US" b="0" dirty="0"/>
              <a:t>Useful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331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FEA69-9DF7-23EE-D9BA-A49B51AFA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8DA3D-E8C8-6C8A-D64E-8FE91DFE0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FD4160A-66BA-0774-FE19-333E8075A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39579" cy="1325563"/>
          </a:xfrm>
        </p:spPr>
        <p:txBody>
          <a:bodyPr/>
          <a:lstStyle/>
          <a:p>
            <a:r>
              <a:rPr lang="en-US" b="0" dirty="0"/>
              <a:t>Predicting future success from past</a:t>
            </a:r>
            <a:endParaRPr lang="en-US" dirty="0"/>
          </a:p>
        </p:txBody>
      </p:sp>
      <p:pic>
        <p:nvPicPr>
          <p:cNvPr id="8" name="Picture 7" descr="A chart with colored boxes&#10;&#10;AI-generated content may be incorrect.">
            <a:extLst>
              <a:ext uri="{FF2B5EF4-FFF2-40B4-BE49-F238E27FC236}">
                <a16:creationId xmlns:a16="http://schemas.microsoft.com/office/drawing/2014/main" id="{5662BD7C-D892-D13A-27C4-043AE8BC0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587500"/>
            <a:ext cx="7772400" cy="2327065"/>
          </a:xfrm>
          <a:prstGeom prst="rect">
            <a:avLst/>
          </a:prstGeom>
        </p:spPr>
      </p:pic>
      <p:pic>
        <p:nvPicPr>
          <p:cNvPr id="11" name="Picture 10" descr="A bar graph with different colored bars&#10;&#10;AI-generated content may be incorrect.">
            <a:extLst>
              <a:ext uri="{FF2B5EF4-FFF2-40B4-BE49-F238E27FC236}">
                <a16:creationId xmlns:a16="http://schemas.microsoft.com/office/drawing/2014/main" id="{2833EED5-783B-EA29-9708-06DBF439B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3986002"/>
            <a:ext cx="7772400" cy="2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00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72B2B24-BEF4-DC2A-B81F-80C4CE952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59E7C-5E87-5E1A-6011-3041AE3A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Crowd behavior under shocks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00881-173C-9D5D-2169-9A392DE7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96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B86EBA-A005-0E17-7EC8-8B9FCC1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b="0" dirty="0"/>
              <a:t>Course notes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978717-5A6B-4A08-A1BC-E854F83FB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HW2 released</a:t>
            </a:r>
          </a:p>
          <a:p>
            <a:pPr lvl="1"/>
            <a:r>
              <a:rPr lang="en-US" dirty="0"/>
              <a:t>Due in two weeks (before class time)</a:t>
            </a:r>
          </a:p>
          <a:p>
            <a:r>
              <a:rPr lang="en-US" dirty="0"/>
              <a:t>Research Proposal</a:t>
            </a:r>
          </a:p>
          <a:p>
            <a:pPr lvl="1"/>
            <a:r>
              <a:rPr lang="en-US" dirty="0"/>
              <a:t>Due next week on Mar 9</a:t>
            </a:r>
          </a:p>
          <a:p>
            <a:r>
              <a:rPr lang="en-US" dirty="0"/>
              <a:t>Presentation slides due before class on Mar 30</a:t>
            </a:r>
          </a:p>
          <a:p>
            <a:pPr lvl="1"/>
            <a:r>
              <a:rPr lang="en-US" dirty="0"/>
              <a:t>Be mindful of timing (about 15 minutes per team)</a:t>
            </a:r>
          </a:p>
          <a:p>
            <a:r>
              <a:rPr lang="en-US" dirty="0"/>
              <a:t>Final report due on April 13</a:t>
            </a:r>
          </a:p>
          <a:p>
            <a:r>
              <a:rPr lang="en-US" dirty="0">
                <a:solidFill>
                  <a:srgbClr val="0078B9"/>
                </a:solidFill>
              </a:rPr>
              <a:t>Causal Inference </a:t>
            </a:r>
            <a:r>
              <a:rPr lang="en-US" altLang="zh-CN" dirty="0">
                <a:solidFill>
                  <a:srgbClr val="0078B9"/>
                </a:solidFill>
              </a:rPr>
              <a:t>next</a:t>
            </a:r>
            <a:r>
              <a:rPr lang="zh-CN" altLang="en-US" dirty="0">
                <a:solidFill>
                  <a:srgbClr val="0078B9"/>
                </a:solidFill>
              </a:rPr>
              <a:t> </a:t>
            </a:r>
            <a:r>
              <a:rPr lang="en-US" altLang="zh-CN" dirty="0">
                <a:solidFill>
                  <a:srgbClr val="0078B9"/>
                </a:solidFill>
              </a:rPr>
              <a:t>wee</a:t>
            </a:r>
            <a:r>
              <a:rPr lang="en-US" dirty="0">
                <a:solidFill>
                  <a:srgbClr val="0078B9"/>
                </a:solidFill>
              </a:rPr>
              <a:t>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B9E3F-3230-E086-ADC9-41529678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FEDAE-20FD-639E-B372-EA0B5257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Core elements of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1BE99-DCED-FA58-8A05-E186773BD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Clear hypothesis (IV and DV)</a:t>
            </a:r>
          </a:p>
          <a:p>
            <a:r>
              <a:rPr lang="en-US" sz="2400" dirty="0"/>
              <a:t>Pre-registered analysis plan (avoid “gaming” the exp)</a:t>
            </a:r>
          </a:p>
          <a:p>
            <a:r>
              <a:rPr lang="en-US" sz="2400" dirty="0"/>
              <a:t>Randomization (simple, stratified by demographics)</a:t>
            </a:r>
          </a:p>
          <a:p>
            <a:r>
              <a:rPr lang="en-US" sz="2400" dirty="0"/>
              <a:t>Treatment vs. control units (one or multiple stimulus)</a:t>
            </a:r>
          </a:p>
          <a:p>
            <a:r>
              <a:rPr lang="en-US" sz="2400" dirty="0"/>
              <a:t>Outcome measurement (pre/post or only post)</a:t>
            </a:r>
          </a:p>
          <a:p>
            <a:r>
              <a:rPr lang="en-US" sz="2400" dirty="0"/>
              <a:t>Power analysis (especially important with digital data)</a:t>
            </a:r>
          </a:p>
          <a:p>
            <a:pPr lvl="1"/>
            <a:r>
              <a:rPr lang="en-US" sz="2000" dirty="0"/>
              <a:t>To make sure the ATE is statistically different from 0</a:t>
            </a:r>
          </a:p>
          <a:p>
            <a:pPr lvl="1"/>
            <a:r>
              <a:rPr lang="en-US" sz="2000" dirty="0"/>
              <a:t>How much N do we need?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D3BFC-A443-5372-047D-E97C6E79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722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F233D-3443-BC26-D147-EAD215E07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222C-CDE7-44D7-BFD2-FB7D3CC8D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Lab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1588C-28D2-F3B5-8ADC-F0A80F0B1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3340898"/>
            <a:ext cx="7886700" cy="2902792"/>
          </a:xfrm>
        </p:spPr>
        <p:txBody>
          <a:bodyPr>
            <a:normAutofit/>
          </a:bodyPr>
          <a:lstStyle/>
          <a:p>
            <a:r>
              <a:rPr lang="en-US" sz="2400" dirty="0"/>
              <a:t>Strengths: </a:t>
            </a:r>
          </a:p>
          <a:p>
            <a:pPr lvl="1"/>
            <a:r>
              <a:rPr lang="en-US" sz="2000" dirty="0"/>
              <a:t>replicable procedures, good internal validity</a:t>
            </a:r>
          </a:p>
          <a:p>
            <a:pPr lvl="1"/>
            <a:r>
              <a:rPr lang="en-US" sz="2000" dirty="0"/>
              <a:t>both IV and DV can be objectively measured</a:t>
            </a:r>
          </a:p>
          <a:p>
            <a:r>
              <a:rPr lang="en-US" sz="2400" dirty="0"/>
              <a:t>Weakness: </a:t>
            </a:r>
          </a:p>
          <a:p>
            <a:pPr lvl="1"/>
            <a:r>
              <a:rPr lang="en-US" sz="2000" dirty="0"/>
              <a:t>often conducted in an artificial setting, small N</a:t>
            </a:r>
          </a:p>
          <a:p>
            <a:pPr lvl="1"/>
            <a:r>
              <a:rPr lang="en-US" sz="2000" dirty="0"/>
              <a:t>only one (or a few) stimuli, lack of generalizability</a:t>
            </a:r>
          </a:p>
          <a:p>
            <a:pPr lvl="1"/>
            <a:r>
              <a:rPr lang="en-US" sz="2000" dirty="0"/>
              <a:t>lab env. is different from the real-world (e.g., different evaluators)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EA440-6A6A-344E-B5E1-5B69A4BF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54A757E-B489-D400-83C2-972A8C4DE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85" y="1612765"/>
            <a:ext cx="4071039" cy="137535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A text on a yellow background&#10;&#10;AI-generated content may be incorrect.">
            <a:extLst>
              <a:ext uri="{FF2B5EF4-FFF2-40B4-BE49-F238E27FC236}">
                <a16:creationId xmlns:a16="http://schemas.microsoft.com/office/drawing/2014/main" id="{7139AE06-05B6-B241-7AE7-AB44EF46B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955" y="1612765"/>
            <a:ext cx="3988385" cy="135791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444DEB-8F9D-15BD-7671-2E765588F1FB}"/>
              </a:ext>
            </a:extLst>
          </p:cNvPr>
          <p:cNvSpPr txBox="1"/>
          <p:nvPr/>
        </p:nvSpPr>
        <p:spPr>
          <a:xfrm>
            <a:off x="628650" y="6217851"/>
            <a:ext cx="78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Romero et al. 2015. “Mimicry Is Presidential: Linguistic Style Matching in Presidential Debates and Improved Polling Numbers”</a:t>
            </a:r>
          </a:p>
        </p:txBody>
      </p:sp>
    </p:spTree>
    <p:extLst>
      <p:ext uri="{BB962C8B-B14F-4D97-AF65-F5344CB8AC3E}">
        <p14:creationId xmlns:p14="http://schemas.microsoft.com/office/powerpoint/2010/main" val="27449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374C9-4FF8-93A1-3E0A-EC60B7D36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9C51-6C89-ACE5-28AD-90FFD16F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Field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D172A-E578-4ADB-CA5D-6CAAFDD29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566510"/>
            <a:ext cx="78867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Manipulate an IV in a real-world, natural setting instead of artificial lab.</a:t>
            </a:r>
          </a:p>
          <a:p>
            <a:r>
              <a:rPr lang="en-US" sz="2000" dirty="0"/>
              <a:t>Strength: high external validity, participants act naturally, generalizable</a:t>
            </a:r>
          </a:p>
          <a:p>
            <a:r>
              <a:rPr lang="en-US" sz="2000" dirty="0"/>
              <a:t>Weakness:</a:t>
            </a:r>
          </a:p>
          <a:p>
            <a:pPr lvl="1"/>
            <a:r>
              <a:rPr lang="en-US" sz="1800" dirty="0"/>
              <a:t>confounds are harder to control, costly, and difficult to replicate</a:t>
            </a:r>
          </a:p>
          <a:p>
            <a:pPr lvl="1"/>
            <a:r>
              <a:rPr lang="en-US" sz="1800" dirty="0"/>
              <a:t>ethical challenges: can't practically test extreme/harmful conditions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78B9"/>
                </a:solidFill>
              </a:rPr>
              <a:t>How to do it in a lab setting?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B545C-45C0-376C-3FBA-1AA014914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7" name="Picture 6" descr="A close-up of a newspaper&#10;&#10;AI-generated content may be incorrect.">
            <a:extLst>
              <a:ext uri="{FF2B5EF4-FFF2-40B4-BE49-F238E27FC236}">
                <a16:creationId xmlns:a16="http://schemas.microsoft.com/office/drawing/2014/main" id="{BDA56BEA-E50C-37AB-D202-5E22D398A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158" y="3980242"/>
            <a:ext cx="4712970" cy="237413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900652-1447-FCDD-09BE-A1A1D676ED29}"/>
              </a:ext>
            </a:extLst>
          </p:cNvPr>
          <p:cNvSpPr/>
          <p:nvPr/>
        </p:nvSpPr>
        <p:spPr>
          <a:xfrm>
            <a:off x="2480158" y="5239824"/>
            <a:ext cx="4712970" cy="6021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7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ECDF4-D15E-E069-4DF0-5F542D88F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E218-C1E4-AA93-353B-3F613218D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Cost of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3F35F-B709-A58B-2B56-46236FFE4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Main sources of cost:</a:t>
            </a:r>
          </a:p>
          <a:p>
            <a:pPr lvl="1"/>
            <a:r>
              <a:rPr lang="en-US" sz="2000" dirty="0"/>
              <a:t>Staff time / salary</a:t>
            </a:r>
          </a:p>
          <a:p>
            <a:pPr lvl="1"/>
            <a:r>
              <a:rPr lang="en-US" sz="2000" dirty="0"/>
              <a:t>Participant reward</a:t>
            </a:r>
          </a:p>
          <a:p>
            <a:r>
              <a:rPr lang="en-US" sz="2400" dirty="0"/>
              <a:t>Solutions:</a:t>
            </a:r>
          </a:p>
          <a:p>
            <a:pPr lvl="1"/>
            <a:r>
              <a:rPr lang="en-US" sz="2000" dirty="0"/>
              <a:t>Automation (running experiment while you are taking a break)</a:t>
            </a:r>
          </a:p>
          <a:p>
            <a:pPr lvl="1"/>
            <a:r>
              <a:rPr lang="en-US" sz="2000" dirty="0"/>
              <a:t>Design enjoyable activities for participants in the experiment</a:t>
            </a:r>
          </a:p>
          <a:p>
            <a:r>
              <a:rPr lang="en-US" sz="2400" dirty="0"/>
              <a:t>In CSS: Can be done at unprecedented scale and low cost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34382-72E8-F89E-CD29-57ABB543B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943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BCB24-75E4-02AD-97D4-93D1857FF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7F91-56B0-A70D-C52F-493AD23A6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8259872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Digital/Online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9ACED-465F-2E23-9A61-EFBD29E8A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518278"/>
            <a:ext cx="808863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Recruit participants from online platforms (crowd sourcing)</a:t>
            </a:r>
          </a:p>
          <a:p>
            <a:pPr lvl="1"/>
            <a:r>
              <a:rPr lang="en-US" sz="2000" dirty="0"/>
              <a:t>Prolific, Amazon Mechanical Turk</a:t>
            </a:r>
          </a:p>
          <a:p>
            <a:r>
              <a:rPr lang="en-US" sz="2400" dirty="0"/>
              <a:t>Leverage platform infrastructure to automate the task online</a:t>
            </a:r>
          </a:p>
          <a:p>
            <a:pPr lvl="1"/>
            <a:r>
              <a:rPr lang="en-US" sz="2000" dirty="0"/>
              <a:t>Either commercial platform or build your own website</a:t>
            </a:r>
          </a:p>
          <a:p>
            <a:r>
              <a:rPr lang="en-US" sz="2400" dirty="0"/>
              <a:t>Zero-variable-cost Experiments</a:t>
            </a:r>
          </a:p>
          <a:p>
            <a:pPr lvl="1"/>
            <a:r>
              <a:rPr lang="en-US" sz="2000" dirty="0"/>
              <a:t>once the pipeline is built, adding more participants costs ~ nothing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79B4E-9D47-CD00-7264-5483EF98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pic>
        <p:nvPicPr>
          <p:cNvPr id="6" name="Picture 5" descr="A graph showing a number of participants&#10;&#10;AI-generated content may be incorrect.">
            <a:extLst>
              <a:ext uri="{FF2B5EF4-FFF2-40B4-BE49-F238E27FC236}">
                <a16:creationId xmlns:a16="http://schemas.microsoft.com/office/drawing/2014/main" id="{32DF74A8-479C-F2ED-6ECF-789CC55A2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28" y="4086584"/>
            <a:ext cx="3600829" cy="250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90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hang" id="{16B57925-4BF1-1F47-9CC9-F9B8FF84AD2B}" vid="{9FDA24BC-AEBA-8448-BDDE-8ACFED3938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5575</TotalTime>
  <Words>2528</Words>
  <Application>Microsoft Macintosh PowerPoint</Application>
  <PresentationFormat>On-screen Show (4:3)</PresentationFormat>
  <Paragraphs>392</Paragraphs>
  <Slides>44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LM Sans 12</vt:lpstr>
      <vt:lpstr>Abadi MT Condensed Extra Bold</vt:lpstr>
      <vt:lpstr>Abadi MT Condensed Light</vt:lpstr>
      <vt:lpstr>Arial</vt:lpstr>
      <vt:lpstr>Calibri</vt:lpstr>
      <vt:lpstr>Office Theme</vt:lpstr>
      <vt:lpstr>SDSC 2005 - Introduction to Computational Social Science  (Lecture 7)</vt:lpstr>
      <vt:lpstr>Agenda for this week</vt:lpstr>
      <vt:lpstr>Experimental design</vt:lpstr>
      <vt:lpstr>Quantifying effect size</vt:lpstr>
      <vt:lpstr>Core elements of experiment</vt:lpstr>
      <vt:lpstr>Lab experiment</vt:lpstr>
      <vt:lpstr>Field experiment</vt:lpstr>
      <vt:lpstr>Cost of experiment</vt:lpstr>
      <vt:lpstr>Digital/Online experiment</vt:lpstr>
      <vt:lpstr>Steps for digital experiments</vt:lpstr>
      <vt:lpstr>Case study: how does social influence impact success of cultural products?</vt:lpstr>
      <vt:lpstr>Music Lab Experiment</vt:lpstr>
      <vt:lpstr>Music Lab interface / pipeline</vt:lpstr>
      <vt:lpstr>Music Lab outcome measurement</vt:lpstr>
      <vt:lpstr>Music Lab experimental findings</vt:lpstr>
      <vt:lpstr>Music Lab experimental findings</vt:lpstr>
      <vt:lpstr>Issues for two research designs</vt:lpstr>
      <vt:lpstr>Summary</vt:lpstr>
      <vt:lpstr>Learning objectives</vt:lpstr>
      <vt:lpstr>What are online communities</vt:lpstr>
      <vt:lpstr>Online vs. offline communities</vt:lpstr>
      <vt:lpstr>User behaviors</vt:lpstr>
      <vt:lpstr>Participation Inequality</vt:lpstr>
      <vt:lpstr>Evidence of 90-9-1 rule</vt:lpstr>
      <vt:lpstr>Gini index of inequality</vt:lpstr>
      <vt:lpstr>Measure of inequality/centralization</vt:lpstr>
      <vt:lpstr>Measure of polarization</vt:lpstr>
      <vt:lpstr>Power of polarized crowds</vt:lpstr>
      <vt:lpstr>Community norms</vt:lpstr>
      <vt:lpstr>Linguistic norms on Reddit</vt:lpstr>
      <vt:lpstr>User roles &amp; trajectories</vt:lpstr>
      <vt:lpstr>Evidence of user lifecycle</vt:lpstr>
      <vt:lpstr>Impact of norms on behavior</vt:lpstr>
      <vt:lpstr>User adoption &amp; churn</vt:lpstr>
      <vt:lpstr>Churn prediction</vt:lpstr>
      <vt:lpstr>User linguistic change</vt:lpstr>
      <vt:lpstr>Churn prediction using linguistic change</vt:lpstr>
      <vt:lpstr>PowerPoint Presentation</vt:lpstr>
      <vt:lpstr>Most communities grow a little</vt:lpstr>
      <vt:lpstr>Growth metrics are correlated</vt:lpstr>
      <vt:lpstr>Useful features</vt:lpstr>
      <vt:lpstr>Predicting future success from past</vt:lpstr>
      <vt:lpstr>Crowd behavior under shocks</vt:lpstr>
      <vt:lpstr>Course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SEEM4112 Computing Methods in Data Analytics 1. Introduction</dc:title>
  <dc:creator>Q Z</dc:creator>
  <cp:lastModifiedBy>Prof. PENG Hao</cp:lastModifiedBy>
  <cp:revision>208</cp:revision>
  <dcterms:created xsi:type="dcterms:W3CDTF">2019-01-16T16:49:18Z</dcterms:created>
  <dcterms:modified xsi:type="dcterms:W3CDTF">2026-03-01T13:00:03Z</dcterms:modified>
</cp:coreProperties>
</file>